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44" r:id="rId4"/>
  </p:sldMasterIdLst>
  <p:notesMasterIdLst>
    <p:notesMasterId r:id="rId33"/>
  </p:notesMasterIdLst>
  <p:handoutMasterIdLst>
    <p:handoutMasterId r:id="rId34"/>
  </p:handoutMasterIdLst>
  <p:sldIdLst>
    <p:sldId id="256" r:id="rId5"/>
    <p:sldId id="294" r:id="rId6"/>
    <p:sldId id="311" r:id="rId7"/>
    <p:sldId id="388" r:id="rId8"/>
    <p:sldId id="258" r:id="rId9"/>
    <p:sldId id="378" r:id="rId10"/>
    <p:sldId id="382" r:id="rId11"/>
    <p:sldId id="380" r:id="rId12"/>
    <p:sldId id="383" r:id="rId13"/>
    <p:sldId id="392" r:id="rId14"/>
    <p:sldId id="390" r:id="rId15"/>
    <p:sldId id="391" r:id="rId16"/>
    <p:sldId id="259" r:id="rId17"/>
    <p:sldId id="307" r:id="rId18"/>
    <p:sldId id="262" r:id="rId19"/>
    <p:sldId id="261" r:id="rId20"/>
    <p:sldId id="308" r:id="rId21"/>
    <p:sldId id="387" r:id="rId22"/>
    <p:sldId id="368" r:id="rId23"/>
    <p:sldId id="374" r:id="rId24"/>
    <p:sldId id="376" r:id="rId25"/>
    <p:sldId id="369" r:id="rId26"/>
    <p:sldId id="370" r:id="rId27"/>
    <p:sldId id="373" r:id="rId28"/>
    <p:sldId id="361" r:id="rId29"/>
    <p:sldId id="372" r:id="rId30"/>
    <p:sldId id="377" r:id="rId31"/>
    <p:sldId id="389" r:id="rId3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eu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6706"/>
    <a:srgbClr val="04291F"/>
    <a:srgbClr val="D2EB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39" autoAdjust="0"/>
    <p:restoredTop sz="92410"/>
  </p:normalViewPr>
  <p:slideViewPr>
    <p:cSldViewPr snapToGrid="0">
      <p:cViewPr varScale="1">
        <p:scale>
          <a:sx n="82" d="100"/>
          <a:sy n="82" d="100"/>
        </p:scale>
        <p:origin x="9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2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hyperlink" Target="https://mijnpositievegezondheid.nl/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s://mijnpositievegezondheid.nl/" TargetMode="External"/><Relationship Id="rId7" Type="http://schemas.openxmlformats.org/officeDocument/2006/relationships/image" Target="../media/image22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C36DFF-C179-4A05-922A-44F221196F0E}" type="doc">
      <dgm:prSet loTypeId="urn:microsoft.com/office/officeart/2005/8/layout/bProcess2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7F49272-1C9D-4A8F-B4CD-7C6BADE7C850}">
      <dgm:prSet/>
      <dgm:spPr/>
      <dgm:t>
        <a:bodyPr/>
        <a:lstStyle/>
        <a:p>
          <a:r>
            <a:rPr lang="nl-NL"/>
            <a:t>Onderneming binnen de specialisatie</a:t>
          </a:r>
          <a:endParaRPr lang="en-US"/>
        </a:p>
      </dgm:t>
    </dgm:pt>
    <dgm:pt modelId="{D6163A77-CD13-4DEC-9D22-A95FDC4AFB64}" type="parTrans" cxnId="{C67F0794-4022-4C76-9343-E20D3688068F}">
      <dgm:prSet/>
      <dgm:spPr/>
      <dgm:t>
        <a:bodyPr/>
        <a:lstStyle/>
        <a:p>
          <a:endParaRPr lang="en-US"/>
        </a:p>
      </dgm:t>
    </dgm:pt>
    <dgm:pt modelId="{32E4A724-F6F8-4ACD-92AA-1C60E2EF7DBC}" type="sibTrans" cxnId="{C67F0794-4022-4C76-9343-E20D3688068F}">
      <dgm:prSet/>
      <dgm:spPr/>
      <dgm:t>
        <a:bodyPr/>
        <a:lstStyle/>
        <a:p>
          <a:endParaRPr lang="en-US"/>
        </a:p>
      </dgm:t>
    </dgm:pt>
    <dgm:pt modelId="{E2EA9FE4-136F-4198-AB3E-EABDF2381DED}">
      <dgm:prSet/>
      <dgm:spPr/>
      <dgm:t>
        <a:bodyPr/>
        <a:lstStyle/>
        <a:p>
          <a:r>
            <a:rPr lang="nl-NL"/>
            <a:t>In de nieuwe economie</a:t>
          </a:r>
          <a:endParaRPr lang="en-US"/>
        </a:p>
      </dgm:t>
    </dgm:pt>
    <dgm:pt modelId="{3F3758A5-37DC-4C6B-9B6D-17E2355C6F6C}" type="parTrans" cxnId="{2F3D3B76-D4CF-41A5-8A91-B19BA8EDFA09}">
      <dgm:prSet/>
      <dgm:spPr/>
      <dgm:t>
        <a:bodyPr/>
        <a:lstStyle/>
        <a:p>
          <a:endParaRPr lang="en-US"/>
        </a:p>
      </dgm:t>
    </dgm:pt>
    <dgm:pt modelId="{0AD98566-52AC-483A-A78F-9988DC5A706C}" type="sibTrans" cxnId="{2F3D3B76-D4CF-41A5-8A91-B19BA8EDFA09}">
      <dgm:prSet/>
      <dgm:spPr/>
      <dgm:t>
        <a:bodyPr/>
        <a:lstStyle/>
        <a:p>
          <a:endParaRPr lang="en-US"/>
        </a:p>
      </dgm:t>
    </dgm:pt>
    <dgm:pt modelId="{330E939D-48E9-774F-9767-96C4292F110F}" type="pres">
      <dgm:prSet presAssocID="{3EC36DFF-C179-4A05-922A-44F221196F0E}" presName="diagram" presStyleCnt="0">
        <dgm:presLayoutVars>
          <dgm:dir/>
          <dgm:resizeHandles/>
        </dgm:presLayoutVars>
      </dgm:prSet>
      <dgm:spPr/>
    </dgm:pt>
    <dgm:pt modelId="{6617B04E-2E69-5F47-8393-CAF18933307F}" type="pres">
      <dgm:prSet presAssocID="{B7F49272-1C9D-4A8F-B4CD-7C6BADE7C850}" presName="firstNode" presStyleLbl="node1" presStyleIdx="0" presStyleCnt="2">
        <dgm:presLayoutVars>
          <dgm:bulletEnabled val="1"/>
        </dgm:presLayoutVars>
      </dgm:prSet>
      <dgm:spPr/>
    </dgm:pt>
    <dgm:pt modelId="{2B12C5F8-C229-7F4B-8985-68C21BB0A4A9}" type="pres">
      <dgm:prSet presAssocID="{32E4A724-F6F8-4ACD-92AA-1C60E2EF7DBC}" presName="sibTrans" presStyleLbl="sibTrans2D1" presStyleIdx="0" presStyleCnt="1"/>
      <dgm:spPr/>
    </dgm:pt>
    <dgm:pt modelId="{73355DD5-245C-6A44-B090-0059788C3F2D}" type="pres">
      <dgm:prSet presAssocID="{E2EA9FE4-136F-4198-AB3E-EABDF2381DED}" presName="lastNode" presStyleLbl="node1" presStyleIdx="1" presStyleCnt="2">
        <dgm:presLayoutVars>
          <dgm:bulletEnabled val="1"/>
        </dgm:presLayoutVars>
      </dgm:prSet>
      <dgm:spPr/>
    </dgm:pt>
  </dgm:ptLst>
  <dgm:cxnLst>
    <dgm:cxn modelId="{7370945C-F735-D047-AC30-A514B5398F64}" type="presOf" srcId="{E2EA9FE4-136F-4198-AB3E-EABDF2381DED}" destId="{73355DD5-245C-6A44-B090-0059788C3F2D}" srcOrd="0" destOrd="0" presId="urn:microsoft.com/office/officeart/2005/8/layout/bProcess2"/>
    <dgm:cxn modelId="{2F3D3B76-D4CF-41A5-8A91-B19BA8EDFA09}" srcId="{3EC36DFF-C179-4A05-922A-44F221196F0E}" destId="{E2EA9FE4-136F-4198-AB3E-EABDF2381DED}" srcOrd="1" destOrd="0" parTransId="{3F3758A5-37DC-4C6B-9B6D-17E2355C6F6C}" sibTransId="{0AD98566-52AC-483A-A78F-9988DC5A706C}"/>
    <dgm:cxn modelId="{5EE89D7F-357D-E841-8F50-2EA1DC1A86BC}" type="presOf" srcId="{32E4A724-F6F8-4ACD-92AA-1C60E2EF7DBC}" destId="{2B12C5F8-C229-7F4B-8985-68C21BB0A4A9}" srcOrd="0" destOrd="0" presId="urn:microsoft.com/office/officeart/2005/8/layout/bProcess2"/>
    <dgm:cxn modelId="{C67F0794-4022-4C76-9343-E20D3688068F}" srcId="{3EC36DFF-C179-4A05-922A-44F221196F0E}" destId="{B7F49272-1C9D-4A8F-B4CD-7C6BADE7C850}" srcOrd="0" destOrd="0" parTransId="{D6163A77-CD13-4DEC-9D22-A95FDC4AFB64}" sibTransId="{32E4A724-F6F8-4ACD-92AA-1C60E2EF7DBC}"/>
    <dgm:cxn modelId="{D5815FB0-D8BA-FC4B-AC71-543F524F6CE1}" type="presOf" srcId="{B7F49272-1C9D-4A8F-B4CD-7C6BADE7C850}" destId="{6617B04E-2E69-5F47-8393-CAF18933307F}" srcOrd="0" destOrd="0" presId="urn:microsoft.com/office/officeart/2005/8/layout/bProcess2"/>
    <dgm:cxn modelId="{0EE1BEB6-5055-A246-BD02-41DB50606C43}" type="presOf" srcId="{3EC36DFF-C179-4A05-922A-44F221196F0E}" destId="{330E939D-48E9-774F-9767-96C4292F110F}" srcOrd="0" destOrd="0" presId="urn:microsoft.com/office/officeart/2005/8/layout/bProcess2"/>
    <dgm:cxn modelId="{87BCBC64-18E6-E947-9BF1-7D894C9E542D}" type="presParOf" srcId="{330E939D-48E9-774F-9767-96C4292F110F}" destId="{6617B04E-2E69-5F47-8393-CAF18933307F}" srcOrd="0" destOrd="0" presId="urn:microsoft.com/office/officeart/2005/8/layout/bProcess2"/>
    <dgm:cxn modelId="{7CFA44F2-A8DF-8844-90EC-8908E37E2FB8}" type="presParOf" srcId="{330E939D-48E9-774F-9767-96C4292F110F}" destId="{2B12C5F8-C229-7F4B-8985-68C21BB0A4A9}" srcOrd="1" destOrd="0" presId="urn:microsoft.com/office/officeart/2005/8/layout/bProcess2"/>
    <dgm:cxn modelId="{D570E011-42F6-E742-A763-CD1AC7922F1C}" type="presParOf" srcId="{330E939D-48E9-774F-9767-96C4292F110F}" destId="{73355DD5-245C-6A44-B090-0059788C3F2D}" srcOrd="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4D023C-81D5-4A90-B801-FDC1DB0B1881}" type="doc">
      <dgm:prSet loTypeId="urn:microsoft.com/office/officeart/2011/layout/HexagonRadial" loCatId="officeonline" qsTypeId="urn:microsoft.com/office/officeart/2005/8/quickstyle/simple4" qsCatId="simple" csTypeId="urn:microsoft.com/office/officeart/2005/8/colors/colorful5" csCatId="colorful" phldr="1"/>
      <dgm:spPr/>
      <dgm:t>
        <a:bodyPr rtlCol="0"/>
        <a:lstStyle/>
        <a:p>
          <a:pPr rtl="0"/>
          <a:endParaRPr lang="en-ZA"/>
        </a:p>
      </dgm:t>
    </dgm:pt>
    <dgm:pt modelId="{9B21FC6D-B503-49A9-B764-40D0C01259E9}">
      <dgm:prSet phldrT="[Text]"/>
      <dgm:spPr/>
      <dgm:t>
        <a:bodyPr rtlCol="0"/>
        <a:lstStyle/>
        <a:p>
          <a:pPr rtl="0"/>
          <a:r>
            <a:rPr lang="nl-NL" noProof="0" dirty="0"/>
            <a:t>Goede gezondheid/langere leeftijdsverwachting</a:t>
          </a:r>
          <a:endParaRPr lang="nl" noProof="0" dirty="0"/>
        </a:p>
      </dgm:t>
    </dgm:pt>
    <dgm:pt modelId="{E601705B-2D41-4328-9E2E-0824056DE75C}" type="parTrans" cxnId="{473BBDF2-AEBB-4B0C-85ED-20D05E27D1AB}">
      <dgm:prSet/>
      <dgm:spPr/>
      <dgm:t>
        <a:bodyPr rtlCol="0"/>
        <a:lstStyle/>
        <a:p>
          <a:pPr rtl="0"/>
          <a:endParaRPr lang="en-US" noProof="0" dirty="0"/>
        </a:p>
      </dgm:t>
    </dgm:pt>
    <dgm:pt modelId="{EC518B51-FBD5-490C-BB22-3CE20AC658E3}" type="sibTrans" cxnId="{473BBDF2-AEBB-4B0C-85ED-20D05E27D1AB}">
      <dgm:prSet/>
      <dgm:spPr/>
      <dgm:t>
        <a:bodyPr rtlCol="0"/>
        <a:lstStyle/>
        <a:p>
          <a:pPr rtl="0"/>
          <a:endParaRPr lang="en-US" noProof="0" dirty="0"/>
        </a:p>
      </dgm:t>
    </dgm:pt>
    <dgm:pt modelId="{B0B67E97-D36A-41D2-B3AA-E10DC4164ACD}">
      <dgm:prSet phldrT="[Text]"/>
      <dgm:spPr/>
      <dgm:t>
        <a:bodyPr vert="horz" rtlCol="0"/>
        <a:lstStyle/>
        <a:p>
          <a:pPr rtl="0"/>
          <a:r>
            <a:rPr lang="nl" noProof="0" dirty="0"/>
            <a:t>Industriele ontwikkeling</a:t>
          </a:r>
        </a:p>
      </dgm:t>
    </dgm:pt>
    <dgm:pt modelId="{E8499BB0-8675-4DAA-A2F3-DFD9CFBE430C}" type="parTrans" cxnId="{23CF4846-3665-4847-8DE9-15AE176D320F}">
      <dgm:prSet/>
      <dgm:spPr/>
      <dgm:t>
        <a:bodyPr rtlCol="0"/>
        <a:lstStyle/>
        <a:p>
          <a:pPr rtl="0"/>
          <a:endParaRPr lang="en-US" noProof="0" dirty="0"/>
        </a:p>
      </dgm:t>
    </dgm:pt>
    <dgm:pt modelId="{890BE5A4-5113-40C0-83B4-35B9088F9659}" type="sibTrans" cxnId="{23CF4846-3665-4847-8DE9-15AE176D320F}">
      <dgm:prSet/>
      <dgm:spPr/>
      <dgm:t>
        <a:bodyPr rtlCol="0"/>
        <a:lstStyle/>
        <a:p>
          <a:pPr rtl="0"/>
          <a:endParaRPr lang="en-US" noProof="0" dirty="0"/>
        </a:p>
      </dgm:t>
    </dgm:pt>
    <dgm:pt modelId="{95AC444E-B9E0-4549-BEA7-CABCAA0EAAB7}">
      <dgm:prSet phldrT="[Text]"/>
      <dgm:spPr/>
      <dgm:t>
        <a:bodyPr rtlCol="0"/>
        <a:lstStyle/>
        <a:p>
          <a:pPr rtl="0"/>
          <a:r>
            <a:rPr lang="nl" noProof="0" dirty="0"/>
            <a:t>Medische kennis</a:t>
          </a:r>
        </a:p>
      </dgm:t>
    </dgm:pt>
    <dgm:pt modelId="{541EBB46-79E7-4A37-8891-033EA4ED1306}" type="parTrans" cxnId="{136B92B9-9431-481A-9435-AC6BC55841AD}">
      <dgm:prSet/>
      <dgm:spPr/>
      <dgm:t>
        <a:bodyPr rtlCol="0"/>
        <a:lstStyle/>
        <a:p>
          <a:pPr rtl="0"/>
          <a:endParaRPr lang="en-US" noProof="0" dirty="0"/>
        </a:p>
      </dgm:t>
    </dgm:pt>
    <dgm:pt modelId="{62A6DD75-8A25-4059-9797-912CEAEF57AE}" type="sibTrans" cxnId="{136B92B9-9431-481A-9435-AC6BC55841AD}">
      <dgm:prSet/>
      <dgm:spPr/>
      <dgm:t>
        <a:bodyPr rtlCol="0"/>
        <a:lstStyle/>
        <a:p>
          <a:pPr rtl="0"/>
          <a:endParaRPr lang="en-US" noProof="0" dirty="0"/>
        </a:p>
      </dgm:t>
    </dgm:pt>
    <dgm:pt modelId="{70E7BE45-BF08-4525-A735-BE15DBC9B01A}">
      <dgm:prSet phldrT="[Text]"/>
      <dgm:spPr/>
      <dgm:t>
        <a:bodyPr rtlCol="0"/>
        <a:lstStyle/>
        <a:p>
          <a:pPr rtl="0"/>
          <a:r>
            <a:rPr lang="nl" noProof="0" dirty="0"/>
            <a:t>Innovatie</a:t>
          </a:r>
        </a:p>
      </dgm:t>
    </dgm:pt>
    <dgm:pt modelId="{05CCCC8E-7634-44C7-B48D-10293DABB8B0}" type="parTrans" cxnId="{7F0DB695-BD94-4FDB-B98A-FBC87BB42D5C}">
      <dgm:prSet/>
      <dgm:spPr/>
      <dgm:t>
        <a:bodyPr rtlCol="0"/>
        <a:lstStyle/>
        <a:p>
          <a:pPr rtl="0"/>
          <a:endParaRPr lang="en-US" noProof="0" dirty="0"/>
        </a:p>
      </dgm:t>
    </dgm:pt>
    <dgm:pt modelId="{F6471FDA-9F46-476B-81E7-D3F595FC04C6}" type="sibTrans" cxnId="{7F0DB695-BD94-4FDB-B98A-FBC87BB42D5C}">
      <dgm:prSet/>
      <dgm:spPr/>
      <dgm:t>
        <a:bodyPr rtlCol="0"/>
        <a:lstStyle/>
        <a:p>
          <a:pPr rtl="0"/>
          <a:endParaRPr lang="en-US" noProof="0" dirty="0"/>
        </a:p>
      </dgm:t>
    </dgm:pt>
    <dgm:pt modelId="{6C7AD433-541F-4EEB-9AD3-22634B193222}">
      <dgm:prSet phldrT="[Text]"/>
      <dgm:spPr/>
      <dgm:t>
        <a:bodyPr rtlCol="0"/>
        <a:lstStyle/>
        <a:p>
          <a:pPr rtl="0"/>
          <a:r>
            <a:rPr lang="nl" noProof="0" dirty="0"/>
            <a:t>Hygiene </a:t>
          </a:r>
        </a:p>
      </dgm:t>
    </dgm:pt>
    <dgm:pt modelId="{87B47520-6B76-4AAB-9778-7DF6C809559C}" type="parTrans" cxnId="{F24E0707-1CEC-40A7-843D-FD60D3674D60}">
      <dgm:prSet/>
      <dgm:spPr/>
      <dgm:t>
        <a:bodyPr rtlCol="0"/>
        <a:lstStyle/>
        <a:p>
          <a:pPr rtl="0"/>
          <a:endParaRPr lang="en-US" noProof="0" dirty="0"/>
        </a:p>
      </dgm:t>
    </dgm:pt>
    <dgm:pt modelId="{B12A655A-7D4B-4E33-B6EA-161D22D761B9}" type="sibTrans" cxnId="{F24E0707-1CEC-40A7-843D-FD60D3674D60}">
      <dgm:prSet/>
      <dgm:spPr/>
      <dgm:t>
        <a:bodyPr rtlCol="0"/>
        <a:lstStyle/>
        <a:p>
          <a:pPr rtl="0"/>
          <a:endParaRPr lang="en-US" noProof="0" dirty="0"/>
        </a:p>
      </dgm:t>
    </dgm:pt>
    <dgm:pt modelId="{B1458BA5-82E2-404B-B5C3-1D64D6E2E88D}">
      <dgm:prSet phldrT="[Text]"/>
      <dgm:spPr/>
      <dgm:t>
        <a:bodyPr rtlCol="0"/>
        <a:lstStyle/>
        <a:p>
          <a:pPr rtl="0"/>
          <a:r>
            <a:rPr lang="nl" noProof="0" dirty="0"/>
            <a:t>leefcomfort</a:t>
          </a:r>
        </a:p>
      </dgm:t>
    </dgm:pt>
    <dgm:pt modelId="{10B39F03-26ED-474F-A601-B05793C1D1BF}" type="parTrans" cxnId="{AF5DF3DB-9DDB-4E4D-BBD0-D2EA012F8FE5}">
      <dgm:prSet/>
      <dgm:spPr/>
      <dgm:t>
        <a:bodyPr rtlCol="0"/>
        <a:lstStyle/>
        <a:p>
          <a:pPr rtl="0"/>
          <a:endParaRPr lang="en-US" noProof="0" dirty="0"/>
        </a:p>
      </dgm:t>
    </dgm:pt>
    <dgm:pt modelId="{3A587695-0DC7-4A0C-9C04-A00AF6295C24}" type="sibTrans" cxnId="{AF5DF3DB-9DDB-4E4D-BBD0-D2EA012F8FE5}">
      <dgm:prSet/>
      <dgm:spPr/>
      <dgm:t>
        <a:bodyPr rtlCol="0"/>
        <a:lstStyle/>
        <a:p>
          <a:pPr rtl="0"/>
          <a:endParaRPr lang="en-US" noProof="0" dirty="0"/>
        </a:p>
      </dgm:t>
    </dgm:pt>
    <dgm:pt modelId="{E9C20923-113F-461E-A441-1335B37A6FCD}">
      <dgm:prSet phldrT="[Text]"/>
      <dgm:spPr/>
      <dgm:t>
        <a:bodyPr rtlCol="0"/>
        <a:lstStyle/>
        <a:p>
          <a:pPr rtl="0"/>
          <a:r>
            <a:rPr lang="nl-NL" noProof="0" dirty="0"/>
            <a:t>G</a:t>
          </a:r>
          <a:r>
            <a:rPr lang="nl" noProof="0" dirty="0"/>
            <a:t>oed onderwijs</a:t>
          </a:r>
        </a:p>
      </dgm:t>
    </dgm:pt>
    <dgm:pt modelId="{01741307-B4C7-460B-9C32-093092195E06}" type="parTrans" cxnId="{35FDC719-D72E-4848-AF76-FDF04297D211}">
      <dgm:prSet/>
      <dgm:spPr/>
      <dgm:t>
        <a:bodyPr rtlCol="0"/>
        <a:lstStyle/>
        <a:p>
          <a:pPr rtl="0"/>
          <a:endParaRPr lang="en-US" noProof="0" dirty="0"/>
        </a:p>
      </dgm:t>
    </dgm:pt>
    <dgm:pt modelId="{F7B800FD-365A-41A1-8A64-5BCF87AEB1BA}" type="sibTrans" cxnId="{35FDC719-D72E-4848-AF76-FDF04297D211}">
      <dgm:prSet/>
      <dgm:spPr/>
      <dgm:t>
        <a:bodyPr rtlCol="0"/>
        <a:lstStyle/>
        <a:p>
          <a:pPr rtl="0"/>
          <a:endParaRPr lang="en-US" noProof="0" dirty="0"/>
        </a:p>
      </dgm:t>
    </dgm:pt>
    <dgm:pt modelId="{A497B54D-D9D2-1442-A85B-AABB5DF5A02A}" type="pres">
      <dgm:prSet presAssocID="{7D4D023C-81D5-4A90-B801-FDC1DB0B188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98DBAB8-C7C3-0B44-9C3B-47CB7AF7BEB8}" type="pres">
      <dgm:prSet presAssocID="{9B21FC6D-B503-49A9-B764-40D0C01259E9}" presName="Parent" presStyleLbl="node0" presStyleIdx="0" presStyleCnt="1">
        <dgm:presLayoutVars>
          <dgm:chMax val="6"/>
          <dgm:chPref val="6"/>
        </dgm:presLayoutVars>
      </dgm:prSet>
      <dgm:spPr/>
    </dgm:pt>
    <dgm:pt modelId="{FA4CED8F-89BE-AC46-816A-C3A9C6FD925B}" type="pres">
      <dgm:prSet presAssocID="{B0B67E97-D36A-41D2-B3AA-E10DC4164ACD}" presName="Accent1" presStyleCnt="0"/>
      <dgm:spPr/>
    </dgm:pt>
    <dgm:pt modelId="{B8CA4B6E-BAA5-D142-A979-353C507602D7}" type="pres">
      <dgm:prSet presAssocID="{B0B67E97-D36A-41D2-B3AA-E10DC4164ACD}" presName="Accent" presStyleLbl="bgShp" presStyleIdx="0" presStyleCnt="6"/>
      <dgm:spPr/>
    </dgm:pt>
    <dgm:pt modelId="{33B26DE0-DC08-9841-83EB-513F9D53B310}" type="pres">
      <dgm:prSet presAssocID="{B0B67E97-D36A-41D2-B3AA-E10DC4164ACD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EA630E94-2080-A94B-9DFF-E10192D0608B}" type="pres">
      <dgm:prSet presAssocID="{95AC444E-B9E0-4549-BEA7-CABCAA0EAAB7}" presName="Accent2" presStyleCnt="0"/>
      <dgm:spPr/>
    </dgm:pt>
    <dgm:pt modelId="{F8F39153-E4BD-9242-AC69-889DD215CC88}" type="pres">
      <dgm:prSet presAssocID="{95AC444E-B9E0-4549-BEA7-CABCAA0EAAB7}" presName="Accent" presStyleLbl="bgShp" presStyleIdx="1" presStyleCnt="6"/>
      <dgm:spPr/>
    </dgm:pt>
    <dgm:pt modelId="{B7E6FE3D-963D-B141-B013-9C846DE0009E}" type="pres">
      <dgm:prSet presAssocID="{95AC444E-B9E0-4549-BEA7-CABCAA0EAAB7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38C7B06A-D4D7-5C49-B045-736049EFA6CA}" type="pres">
      <dgm:prSet presAssocID="{70E7BE45-BF08-4525-A735-BE15DBC9B01A}" presName="Accent3" presStyleCnt="0"/>
      <dgm:spPr/>
    </dgm:pt>
    <dgm:pt modelId="{320CED78-4C35-484E-8786-DDCACB3FD29B}" type="pres">
      <dgm:prSet presAssocID="{70E7BE45-BF08-4525-A735-BE15DBC9B01A}" presName="Accent" presStyleLbl="bgShp" presStyleIdx="2" presStyleCnt="6"/>
      <dgm:spPr/>
    </dgm:pt>
    <dgm:pt modelId="{FC11A793-A98B-FA41-B2C9-3E2F9E32F100}" type="pres">
      <dgm:prSet presAssocID="{70E7BE45-BF08-4525-A735-BE15DBC9B01A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6BFAD8D-FC61-2844-A9B5-4CAF0ABDE4FB}" type="pres">
      <dgm:prSet presAssocID="{6C7AD433-541F-4EEB-9AD3-22634B193222}" presName="Accent4" presStyleCnt="0"/>
      <dgm:spPr/>
    </dgm:pt>
    <dgm:pt modelId="{97C261E6-91A1-3C40-BA01-EDC38707BE33}" type="pres">
      <dgm:prSet presAssocID="{6C7AD433-541F-4EEB-9AD3-22634B193222}" presName="Accent" presStyleLbl="bgShp" presStyleIdx="3" presStyleCnt="6"/>
      <dgm:spPr/>
    </dgm:pt>
    <dgm:pt modelId="{ACDB5C22-064F-6C47-86E5-768AEA557751}" type="pres">
      <dgm:prSet presAssocID="{6C7AD433-541F-4EEB-9AD3-22634B193222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B4EB2557-2C6F-5B49-8105-53EC16F30B79}" type="pres">
      <dgm:prSet presAssocID="{B1458BA5-82E2-404B-B5C3-1D64D6E2E88D}" presName="Accent5" presStyleCnt="0"/>
      <dgm:spPr/>
    </dgm:pt>
    <dgm:pt modelId="{9F3AA27E-A434-9742-A9C8-25BCA6B67C08}" type="pres">
      <dgm:prSet presAssocID="{B1458BA5-82E2-404B-B5C3-1D64D6E2E88D}" presName="Accent" presStyleLbl="bgShp" presStyleIdx="4" presStyleCnt="6"/>
      <dgm:spPr/>
    </dgm:pt>
    <dgm:pt modelId="{C33EC503-B3D4-5A4E-A2F1-00770011911A}" type="pres">
      <dgm:prSet presAssocID="{B1458BA5-82E2-404B-B5C3-1D64D6E2E88D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7DC3C834-95DE-5A41-8ED2-DD9F322F1CCB}" type="pres">
      <dgm:prSet presAssocID="{E9C20923-113F-461E-A441-1335B37A6FCD}" presName="Accent6" presStyleCnt="0"/>
      <dgm:spPr/>
    </dgm:pt>
    <dgm:pt modelId="{7757EC67-1480-154B-B264-399F26750BDA}" type="pres">
      <dgm:prSet presAssocID="{E9C20923-113F-461E-A441-1335B37A6FCD}" presName="Accent" presStyleLbl="bgShp" presStyleIdx="5" presStyleCnt="6"/>
      <dgm:spPr/>
    </dgm:pt>
    <dgm:pt modelId="{FAF8F6B9-6E65-DD46-B340-9386FC6FD994}" type="pres">
      <dgm:prSet presAssocID="{E9C20923-113F-461E-A441-1335B37A6FCD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D0679001-B61D-0040-AEF0-B9515A592C1C}" type="presOf" srcId="{7D4D023C-81D5-4A90-B801-FDC1DB0B1881}" destId="{A497B54D-D9D2-1442-A85B-AABB5DF5A02A}" srcOrd="0" destOrd="0" presId="urn:microsoft.com/office/officeart/2011/layout/HexagonRadial"/>
    <dgm:cxn modelId="{F24E0707-1CEC-40A7-843D-FD60D3674D60}" srcId="{9B21FC6D-B503-49A9-B764-40D0C01259E9}" destId="{6C7AD433-541F-4EEB-9AD3-22634B193222}" srcOrd="3" destOrd="0" parTransId="{87B47520-6B76-4AAB-9778-7DF6C809559C}" sibTransId="{B12A655A-7D4B-4E33-B6EA-161D22D761B9}"/>
    <dgm:cxn modelId="{13BFB507-2A85-E641-B058-24B0367C744E}" type="presOf" srcId="{E9C20923-113F-461E-A441-1335B37A6FCD}" destId="{FAF8F6B9-6E65-DD46-B340-9386FC6FD994}" srcOrd="0" destOrd="0" presId="urn:microsoft.com/office/officeart/2011/layout/HexagonRadial"/>
    <dgm:cxn modelId="{35FDC719-D72E-4848-AF76-FDF04297D211}" srcId="{9B21FC6D-B503-49A9-B764-40D0C01259E9}" destId="{E9C20923-113F-461E-A441-1335B37A6FCD}" srcOrd="5" destOrd="0" parTransId="{01741307-B4C7-460B-9C32-093092195E06}" sibTransId="{F7B800FD-365A-41A1-8A64-5BCF87AEB1BA}"/>
    <dgm:cxn modelId="{79E9E043-0A07-C94F-9868-14BE48CAC087}" type="presOf" srcId="{70E7BE45-BF08-4525-A735-BE15DBC9B01A}" destId="{FC11A793-A98B-FA41-B2C9-3E2F9E32F100}" srcOrd="0" destOrd="0" presId="urn:microsoft.com/office/officeart/2011/layout/HexagonRadial"/>
    <dgm:cxn modelId="{23CF4846-3665-4847-8DE9-15AE176D320F}" srcId="{9B21FC6D-B503-49A9-B764-40D0C01259E9}" destId="{B0B67E97-D36A-41D2-B3AA-E10DC4164ACD}" srcOrd="0" destOrd="0" parTransId="{E8499BB0-8675-4DAA-A2F3-DFD9CFBE430C}" sibTransId="{890BE5A4-5113-40C0-83B4-35B9088F9659}"/>
    <dgm:cxn modelId="{CBE9D952-71E1-1141-A33E-CBD443102B7B}" type="presOf" srcId="{95AC444E-B9E0-4549-BEA7-CABCAA0EAAB7}" destId="{B7E6FE3D-963D-B141-B013-9C846DE0009E}" srcOrd="0" destOrd="0" presId="urn:microsoft.com/office/officeart/2011/layout/HexagonRadial"/>
    <dgm:cxn modelId="{29AE3981-6B65-6D43-B8DE-76B9D7B98E0A}" type="presOf" srcId="{B0B67E97-D36A-41D2-B3AA-E10DC4164ACD}" destId="{33B26DE0-DC08-9841-83EB-513F9D53B310}" srcOrd="0" destOrd="0" presId="urn:microsoft.com/office/officeart/2011/layout/HexagonRadial"/>
    <dgm:cxn modelId="{7F0DB695-BD94-4FDB-B98A-FBC87BB42D5C}" srcId="{9B21FC6D-B503-49A9-B764-40D0C01259E9}" destId="{70E7BE45-BF08-4525-A735-BE15DBC9B01A}" srcOrd="2" destOrd="0" parTransId="{05CCCC8E-7634-44C7-B48D-10293DABB8B0}" sibTransId="{F6471FDA-9F46-476B-81E7-D3F595FC04C6}"/>
    <dgm:cxn modelId="{136B92B9-9431-481A-9435-AC6BC55841AD}" srcId="{9B21FC6D-B503-49A9-B764-40D0C01259E9}" destId="{95AC444E-B9E0-4549-BEA7-CABCAA0EAAB7}" srcOrd="1" destOrd="0" parTransId="{541EBB46-79E7-4A37-8891-033EA4ED1306}" sibTransId="{62A6DD75-8A25-4059-9797-912CEAEF57AE}"/>
    <dgm:cxn modelId="{E1DCC5C5-20FE-4746-973E-BF8AEAFEFE8B}" type="presOf" srcId="{6C7AD433-541F-4EEB-9AD3-22634B193222}" destId="{ACDB5C22-064F-6C47-86E5-768AEA557751}" srcOrd="0" destOrd="0" presId="urn:microsoft.com/office/officeart/2011/layout/HexagonRadial"/>
    <dgm:cxn modelId="{65E624C9-C575-154F-B21C-458EA65E521F}" type="presOf" srcId="{B1458BA5-82E2-404B-B5C3-1D64D6E2E88D}" destId="{C33EC503-B3D4-5A4E-A2F1-00770011911A}" srcOrd="0" destOrd="0" presId="urn:microsoft.com/office/officeart/2011/layout/HexagonRadial"/>
    <dgm:cxn modelId="{AF5DF3DB-9DDB-4E4D-BBD0-D2EA012F8FE5}" srcId="{9B21FC6D-B503-49A9-B764-40D0C01259E9}" destId="{B1458BA5-82E2-404B-B5C3-1D64D6E2E88D}" srcOrd="4" destOrd="0" parTransId="{10B39F03-26ED-474F-A601-B05793C1D1BF}" sibTransId="{3A587695-0DC7-4A0C-9C04-A00AF6295C24}"/>
    <dgm:cxn modelId="{483EA9F0-D6FB-EB48-968A-199954C862C0}" type="presOf" srcId="{9B21FC6D-B503-49A9-B764-40D0C01259E9}" destId="{298DBAB8-C7C3-0B44-9C3B-47CB7AF7BEB8}" srcOrd="0" destOrd="0" presId="urn:microsoft.com/office/officeart/2011/layout/HexagonRadial"/>
    <dgm:cxn modelId="{473BBDF2-AEBB-4B0C-85ED-20D05E27D1AB}" srcId="{7D4D023C-81D5-4A90-B801-FDC1DB0B1881}" destId="{9B21FC6D-B503-49A9-B764-40D0C01259E9}" srcOrd="0" destOrd="0" parTransId="{E601705B-2D41-4328-9E2E-0824056DE75C}" sibTransId="{EC518B51-FBD5-490C-BB22-3CE20AC658E3}"/>
    <dgm:cxn modelId="{D57E135B-1583-C448-B0B9-0866A3E26EFB}" type="presParOf" srcId="{A497B54D-D9D2-1442-A85B-AABB5DF5A02A}" destId="{298DBAB8-C7C3-0B44-9C3B-47CB7AF7BEB8}" srcOrd="0" destOrd="0" presId="urn:microsoft.com/office/officeart/2011/layout/HexagonRadial"/>
    <dgm:cxn modelId="{64999646-8AB7-804F-A247-D0FD395DAEDE}" type="presParOf" srcId="{A497B54D-D9D2-1442-A85B-AABB5DF5A02A}" destId="{FA4CED8F-89BE-AC46-816A-C3A9C6FD925B}" srcOrd="1" destOrd="0" presId="urn:microsoft.com/office/officeart/2011/layout/HexagonRadial"/>
    <dgm:cxn modelId="{E02E5CCC-D4A9-4C48-8E4A-A5298CF891FB}" type="presParOf" srcId="{FA4CED8F-89BE-AC46-816A-C3A9C6FD925B}" destId="{B8CA4B6E-BAA5-D142-A979-353C507602D7}" srcOrd="0" destOrd="0" presId="urn:microsoft.com/office/officeart/2011/layout/HexagonRadial"/>
    <dgm:cxn modelId="{E4F36B4A-3FF3-CF4C-BE44-5F31750D6CFA}" type="presParOf" srcId="{A497B54D-D9D2-1442-A85B-AABB5DF5A02A}" destId="{33B26DE0-DC08-9841-83EB-513F9D53B310}" srcOrd="2" destOrd="0" presId="urn:microsoft.com/office/officeart/2011/layout/HexagonRadial"/>
    <dgm:cxn modelId="{961E4D34-390B-404E-81EA-EB2E99FAF0AA}" type="presParOf" srcId="{A497B54D-D9D2-1442-A85B-AABB5DF5A02A}" destId="{EA630E94-2080-A94B-9DFF-E10192D0608B}" srcOrd="3" destOrd="0" presId="urn:microsoft.com/office/officeart/2011/layout/HexagonRadial"/>
    <dgm:cxn modelId="{93B3722E-57BE-7D4D-9A75-95866C74EDCC}" type="presParOf" srcId="{EA630E94-2080-A94B-9DFF-E10192D0608B}" destId="{F8F39153-E4BD-9242-AC69-889DD215CC88}" srcOrd="0" destOrd="0" presId="urn:microsoft.com/office/officeart/2011/layout/HexagonRadial"/>
    <dgm:cxn modelId="{E2C49E57-EDD1-6949-ACB1-DA093756527A}" type="presParOf" srcId="{A497B54D-D9D2-1442-A85B-AABB5DF5A02A}" destId="{B7E6FE3D-963D-B141-B013-9C846DE0009E}" srcOrd="4" destOrd="0" presId="urn:microsoft.com/office/officeart/2011/layout/HexagonRadial"/>
    <dgm:cxn modelId="{03766431-796A-A849-BF5D-C96DCCE73A14}" type="presParOf" srcId="{A497B54D-D9D2-1442-A85B-AABB5DF5A02A}" destId="{38C7B06A-D4D7-5C49-B045-736049EFA6CA}" srcOrd="5" destOrd="0" presId="urn:microsoft.com/office/officeart/2011/layout/HexagonRadial"/>
    <dgm:cxn modelId="{38494311-4B02-BE41-BFFB-10455E1344AB}" type="presParOf" srcId="{38C7B06A-D4D7-5C49-B045-736049EFA6CA}" destId="{320CED78-4C35-484E-8786-DDCACB3FD29B}" srcOrd="0" destOrd="0" presId="urn:microsoft.com/office/officeart/2011/layout/HexagonRadial"/>
    <dgm:cxn modelId="{A3A2C975-C8C6-774A-90F3-C4B113B490C2}" type="presParOf" srcId="{A497B54D-D9D2-1442-A85B-AABB5DF5A02A}" destId="{FC11A793-A98B-FA41-B2C9-3E2F9E32F100}" srcOrd="6" destOrd="0" presId="urn:microsoft.com/office/officeart/2011/layout/HexagonRadial"/>
    <dgm:cxn modelId="{04BABCE7-0193-DB43-9E74-7F5A2E25D52A}" type="presParOf" srcId="{A497B54D-D9D2-1442-A85B-AABB5DF5A02A}" destId="{86BFAD8D-FC61-2844-A9B5-4CAF0ABDE4FB}" srcOrd="7" destOrd="0" presId="urn:microsoft.com/office/officeart/2011/layout/HexagonRadial"/>
    <dgm:cxn modelId="{6BDD830E-C182-344C-A77B-4471D6D8E03E}" type="presParOf" srcId="{86BFAD8D-FC61-2844-A9B5-4CAF0ABDE4FB}" destId="{97C261E6-91A1-3C40-BA01-EDC38707BE33}" srcOrd="0" destOrd="0" presId="urn:microsoft.com/office/officeart/2011/layout/HexagonRadial"/>
    <dgm:cxn modelId="{C7C3C11B-F124-F348-BDDB-8742FD4ED29F}" type="presParOf" srcId="{A497B54D-D9D2-1442-A85B-AABB5DF5A02A}" destId="{ACDB5C22-064F-6C47-86E5-768AEA557751}" srcOrd="8" destOrd="0" presId="urn:microsoft.com/office/officeart/2011/layout/HexagonRadial"/>
    <dgm:cxn modelId="{BFC88557-0F02-A843-90C1-FB44FFA85621}" type="presParOf" srcId="{A497B54D-D9D2-1442-A85B-AABB5DF5A02A}" destId="{B4EB2557-2C6F-5B49-8105-53EC16F30B79}" srcOrd="9" destOrd="0" presId="urn:microsoft.com/office/officeart/2011/layout/HexagonRadial"/>
    <dgm:cxn modelId="{73A7262E-2078-B24E-BE9C-DDB89E4C6460}" type="presParOf" srcId="{B4EB2557-2C6F-5B49-8105-53EC16F30B79}" destId="{9F3AA27E-A434-9742-A9C8-25BCA6B67C08}" srcOrd="0" destOrd="0" presId="urn:microsoft.com/office/officeart/2011/layout/HexagonRadial"/>
    <dgm:cxn modelId="{E65444C1-6C82-9C4A-BD09-A9DCECAF2B8E}" type="presParOf" srcId="{A497B54D-D9D2-1442-A85B-AABB5DF5A02A}" destId="{C33EC503-B3D4-5A4E-A2F1-00770011911A}" srcOrd="10" destOrd="0" presId="urn:microsoft.com/office/officeart/2011/layout/HexagonRadial"/>
    <dgm:cxn modelId="{123313F9-5A03-1E48-8FB8-AAECAE09AEFD}" type="presParOf" srcId="{A497B54D-D9D2-1442-A85B-AABB5DF5A02A}" destId="{7DC3C834-95DE-5A41-8ED2-DD9F322F1CCB}" srcOrd="11" destOrd="0" presId="urn:microsoft.com/office/officeart/2011/layout/HexagonRadial"/>
    <dgm:cxn modelId="{9CDEA3FF-AE09-C44D-A15E-58C980E8C296}" type="presParOf" srcId="{7DC3C834-95DE-5A41-8ED2-DD9F322F1CCB}" destId="{7757EC67-1480-154B-B264-399F26750BDA}" srcOrd="0" destOrd="0" presId="urn:microsoft.com/office/officeart/2011/layout/HexagonRadial"/>
    <dgm:cxn modelId="{9259987A-E7F0-0E44-A0D3-4EC8BAA10237}" type="presParOf" srcId="{A497B54D-D9D2-1442-A85B-AABB5DF5A02A}" destId="{FAF8F6B9-6E65-DD46-B340-9386FC6FD99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4C3E92-B1FE-40F9-A09A-8BF6F63F1BF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C065AE7C-8FEB-46B6-83EE-239B10C26BC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l-NL">
              <a:hlinkClick xmlns:r="http://schemas.openxmlformats.org/officeDocument/2006/relationships" r:id="rId1"/>
            </a:rPr>
            <a:t>https://mijnpositievegezondheid.nl</a:t>
          </a:r>
          <a:endParaRPr lang="en-US"/>
        </a:p>
      </dgm:t>
    </dgm:pt>
    <dgm:pt modelId="{8B7B993E-FE7A-4306-BBFE-D354CAF66F6D}" type="parTrans" cxnId="{C7B13E6E-E4BB-4C21-A6FF-21131FD56B5B}">
      <dgm:prSet/>
      <dgm:spPr/>
      <dgm:t>
        <a:bodyPr/>
        <a:lstStyle/>
        <a:p>
          <a:endParaRPr lang="en-US"/>
        </a:p>
      </dgm:t>
    </dgm:pt>
    <dgm:pt modelId="{F607F166-F929-40D8-8FE0-006F9D3EEF55}" type="sibTrans" cxnId="{C7B13E6E-E4BB-4C21-A6FF-21131FD56B5B}">
      <dgm:prSet/>
      <dgm:spPr/>
      <dgm:t>
        <a:bodyPr/>
        <a:lstStyle/>
        <a:p>
          <a:endParaRPr lang="en-US"/>
        </a:p>
      </dgm:t>
    </dgm:pt>
    <dgm:pt modelId="{A5B0D7D9-E884-4876-88F3-8C00991C526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l-NL"/>
            <a:t>Open de link en vul hem in.</a:t>
          </a:r>
          <a:endParaRPr lang="en-US"/>
        </a:p>
      </dgm:t>
    </dgm:pt>
    <dgm:pt modelId="{C983C3C5-CB4C-4B7E-9818-3180F52926D4}" type="parTrans" cxnId="{F2D1B719-0D13-4347-A64D-6142534CF63C}">
      <dgm:prSet/>
      <dgm:spPr/>
      <dgm:t>
        <a:bodyPr/>
        <a:lstStyle/>
        <a:p>
          <a:endParaRPr lang="en-US"/>
        </a:p>
      </dgm:t>
    </dgm:pt>
    <dgm:pt modelId="{E5183889-A0EC-4433-BD5C-EA88C935328E}" type="sibTrans" cxnId="{F2D1B719-0D13-4347-A64D-6142534CF63C}">
      <dgm:prSet/>
      <dgm:spPr/>
      <dgm:t>
        <a:bodyPr/>
        <a:lstStyle/>
        <a:p>
          <a:endParaRPr lang="en-US"/>
        </a:p>
      </dgm:t>
    </dgm:pt>
    <dgm:pt modelId="{CDEA9678-C314-4C4C-B7DF-6CD8C7741FA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l-NL"/>
            <a:t>Vergelijk jouw resultaten met die van een medestudent.</a:t>
          </a:r>
          <a:endParaRPr lang="en-US"/>
        </a:p>
      </dgm:t>
    </dgm:pt>
    <dgm:pt modelId="{45FFD69B-6908-45BA-B948-3CBECC812AF6}" type="parTrans" cxnId="{964B0B70-2E16-4568-8D91-1D2ADAAE1C3F}">
      <dgm:prSet/>
      <dgm:spPr/>
      <dgm:t>
        <a:bodyPr/>
        <a:lstStyle/>
        <a:p>
          <a:endParaRPr lang="en-US"/>
        </a:p>
      </dgm:t>
    </dgm:pt>
    <dgm:pt modelId="{AEB382CC-1336-488E-A16C-B6B3AB337497}" type="sibTrans" cxnId="{964B0B70-2E16-4568-8D91-1D2ADAAE1C3F}">
      <dgm:prSet/>
      <dgm:spPr/>
      <dgm:t>
        <a:bodyPr/>
        <a:lstStyle/>
        <a:p>
          <a:endParaRPr lang="en-US"/>
        </a:p>
      </dgm:t>
    </dgm:pt>
    <dgm:pt modelId="{3B4848A0-E8C7-4849-A413-1C4899CF8ED5}" type="pres">
      <dgm:prSet presAssocID="{AA4C3E92-B1FE-40F9-A09A-8BF6F63F1BFF}" presName="root" presStyleCnt="0">
        <dgm:presLayoutVars>
          <dgm:dir/>
          <dgm:resizeHandles val="exact"/>
        </dgm:presLayoutVars>
      </dgm:prSet>
      <dgm:spPr/>
    </dgm:pt>
    <dgm:pt modelId="{7E3385D5-CCC8-4CAB-B3C1-6075EF7C3D06}" type="pres">
      <dgm:prSet presAssocID="{C065AE7C-8FEB-46B6-83EE-239B10C26BCC}" presName="compNode" presStyleCnt="0"/>
      <dgm:spPr/>
    </dgm:pt>
    <dgm:pt modelId="{AB917F9D-BBFC-4EB0-B35F-5F8167693E8A}" type="pres">
      <dgm:prSet presAssocID="{C065AE7C-8FEB-46B6-83EE-239B10C26BCC}" presName="iconBgRect" presStyleLbl="bgShp" presStyleIdx="0" presStyleCnt="3"/>
      <dgm:spPr/>
    </dgm:pt>
    <dgm:pt modelId="{EEB7509F-CD2B-4750-99F7-0FB211334F8C}" type="pres">
      <dgm:prSet presAssocID="{C065AE7C-8FEB-46B6-83EE-239B10C26BCC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13143A58-205A-45F0-9BEF-9611C6B8A208}" type="pres">
      <dgm:prSet presAssocID="{C065AE7C-8FEB-46B6-83EE-239B10C26BCC}" presName="spaceRect" presStyleCnt="0"/>
      <dgm:spPr/>
    </dgm:pt>
    <dgm:pt modelId="{046A5072-C8D0-4AAF-8580-7234CB7CBD47}" type="pres">
      <dgm:prSet presAssocID="{C065AE7C-8FEB-46B6-83EE-239B10C26BCC}" presName="textRect" presStyleLbl="revTx" presStyleIdx="0" presStyleCnt="3">
        <dgm:presLayoutVars>
          <dgm:chMax val="1"/>
          <dgm:chPref val="1"/>
        </dgm:presLayoutVars>
      </dgm:prSet>
      <dgm:spPr/>
    </dgm:pt>
    <dgm:pt modelId="{F76155EE-0A3E-41D2-B590-61A5A4B2FFE3}" type="pres">
      <dgm:prSet presAssocID="{F607F166-F929-40D8-8FE0-006F9D3EEF55}" presName="sibTrans" presStyleCnt="0"/>
      <dgm:spPr/>
    </dgm:pt>
    <dgm:pt modelId="{0FB665D2-6D89-4B6B-A322-C7ECF8039BCE}" type="pres">
      <dgm:prSet presAssocID="{A5B0D7D9-E884-4876-88F3-8C00991C5263}" presName="compNode" presStyleCnt="0"/>
      <dgm:spPr/>
    </dgm:pt>
    <dgm:pt modelId="{617EA9EF-EC0C-4DFE-B61A-641BC583CE1F}" type="pres">
      <dgm:prSet presAssocID="{A5B0D7D9-E884-4876-88F3-8C00991C5263}" presName="iconBgRect" presStyleLbl="bgShp" presStyleIdx="1" presStyleCnt="3"/>
      <dgm:spPr/>
    </dgm:pt>
    <dgm:pt modelId="{9EE62885-86CF-4D5B-8739-BF59267B7935}" type="pres">
      <dgm:prSet presAssocID="{A5B0D7D9-E884-4876-88F3-8C00991C5263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86532A1A-895B-4EBF-9895-265A58EE081C}" type="pres">
      <dgm:prSet presAssocID="{A5B0D7D9-E884-4876-88F3-8C00991C5263}" presName="spaceRect" presStyleCnt="0"/>
      <dgm:spPr/>
    </dgm:pt>
    <dgm:pt modelId="{F4009AAB-8D27-4FFD-9003-B2C26B4165A1}" type="pres">
      <dgm:prSet presAssocID="{A5B0D7D9-E884-4876-88F3-8C00991C5263}" presName="textRect" presStyleLbl="revTx" presStyleIdx="1" presStyleCnt="3">
        <dgm:presLayoutVars>
          <dgm:chMax val="1"/>
          <dgm:chPref val="1"/>
        </dgm:presLayoutVars>
      </dgm:prSet>
      <dgm:spPr/>
    </dgm:pt>
    <dgm:pt modelId="{B796C966-0032-42D4-879E-2CF178490ABD}" type="pres">
      <dgm:prSet presAssocID="{E5183889-A0EC-4433-BD5C-EA88C935328E}" presName="sibTrans" presStyleCnt="0"/>
      <dgm:spPr/>
    </dgm:pt>
    <dgm:pt modelId="{DE2792BE-8514-40CA-80A0-933AFD218419}" type="pres">
      <dgm:prSet presAssocID="{CDEA9678-C314-4C4C-B7DF-6CD8C7741FA0}" presName="compNode" presStyleCnt="0"/>
      <dgm:spPr/>
    </dgm:pt>
    <dgm:pt modelId="{50B398FE-E9A3-4716-94D9-6038898FF059}" type="pres">
      <dgm:prSet presAssocID="{CDEA9678-C314-4C4C-B7DF-6CD8C7741FA0}" presName="iconBgRect" presStyleLbl="bgShp" presStyleIdx="2" presStyleCnt="3"/>
      <dgm:spPr/>
    </dgm:pt>
    <dgm:pt modelId="{A4730C3F-9EE2-4F40-A9EC-E21BDE2233AE}" type="pres">
      <dgm:prSet presAssocID="{CDEA9678-C314-4C4C-B7DF-6CD8C7741FA0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BC194939-3DE9-4EE9-89FC-A5E7F42A6610}" type="pres">
      <dgm:prSet presAssocID="{CDEA9678-C314-4C4C-B7DF-6CD8C7741FA0}" presName="spaceRect" presStyleCnt="0"/>
      <dgm:spPr/>
    </dgm:pt>
    <dgm:pt modelId="{74EEC6C3-0EED-49F7-89CD-0EE767ADD44A}" type="pres">
      <dgm:prSet presAssocID="{CDEA9678-C314-4C4C-B7DF-6CD8C7741FA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D475401-0007-7843-AD50-80A979772893}" type="presOf" srcId="{C065AE7C-8FEB-46B6-83EE-239B10C26BCC}" destId="{046A5072-C8D0-4AAF-8580-7234CB7CBD47}" srcOrd="0" destOrd="0" presId="urn:microsoft.com/office/officeart/2018/5/layout/IconCircleLabelList"/>
    <dgm:cxn modelId="{F2D1B719-0D13-4347-A64D-6142534CF63C}" srcId="{AA4C3E92-B1FE-40F9-A09A-8BF6F63F1BFF}" destId="{A5B0D7D9-E884-4876-88F3-8C00991C5263}" srcOrd="1" destOrd="0" parTransId="{C983C3C5-CB4C-4B7E-9818-3180F52926D4}" sibTransId="{E5183889-A0EC-4433-BD5C-EA88C935328E}"/>
    <dgm:cxn modelId="{EA5B9C1C-7C73-0046-900B-9DBA515B16B8}" type="presOf" srcId="{A5B0D7D9-E884-4876-88F3-8C00991C5263}" destId="{F4009AAB-8D27-4FFD-9003-B2C26B4165A1}" srcOrd="0" destOrd="0" presId="urn:microsoft.com/office/officeart/2018/5/layout/IconCircleLabelList"/>
    <dgm:cxn modelId="{C7B13E6E-E4BB-4C21-A6FF-21131FD56B5B}" srcId="{AA4C3E92-B1FE-40F9-A09A-8BF6F63F1BFF}" destId="{C065AE7C-8FEB-46B6-83EE-239B10C26BCC}" srcOrd="0" destOrd="0" parTransId="{8B7B993E-FE7A-4306-BBFE-D354CAF66F6D}" sibTransId="{F607F166-F929-40D8-8FE0-006F9D3EEF55}"/>
    <dgm:cxn modelId="{964B0B70-2E16-4568-8D91-1D2ADAAE1C3F}" srcId="{AA4C3E92-B1FE-40F9-A09A-8BF6F63F1BFF}" destId="{CDEA9678-C314-4C4C-B7DF-6CD8C7741FA0}" srcOrd="2" destOrd="0" parTransId="{45FFD69B-6908-45BA-B948-3CBECC812AF6}" sibTransId="{AEB382CC-1336-488E-A16C-B6B3AB337497}"/>
    <dgm:cxn modelId="{D4785D94-C154-E544-8645-23A1EDE49076}" type="presOf" srcId="{AA4C3E92-B1FE-40F9-A09A-8BF6F63F1BFF}" destId="{3B4848A0-E8C7-4849-A413-1C4899CF8ED5}" srcOrd="0" destOrd="0" presId="urn:microsoft.com/office/officeart/2018/5/layout/IconCircleLabelList"/>
    <dgm:cxn modelId="{4445AAA8-75B4-1548-B5DF-63277D0CA585}" type="presOf" srcId="{CDEA9678-C314-4C4C-B7DF-6CD8C7741FA0}" destId="{74EEC6C3-0EED-49F7-89CD-0EE767ADD44A}" srcOrd="0" destOrd="0" presId="urn:microsoft.com/office/officeart/2018/5/layout/IconCircleLabelList"/>
    <dgm:cxn modelId="{6B62FF82-F2D1-564F-841F-8198B8A1B663}" type="presParOf" srcId="{3B4848A0-E8C7-4849-A413-1C4899CF8ED5}" destId="{7E3385D5-CCC8-4CAB-B3C1-6075EF7C3D06}" srcOrd="0" destOrd="0" presId="urn:microsoft.com/office/officeart/2018/5/layout/IconCircleLabelList"/>
    <dgm:cxn modelId="{F888E1E8-8EE1-ED4A-A67E-61F4692F09CA}" type="presParOf" srcId="{7E3385D5-CCC8-4CAB-B3C1-6075EF7C3D06}" destId="{AB917F9D-BBFC-4EB0-B35F-5F8167693E8A}" srcOrd="0" destOrd="0" presId="urn:microsoft.com/office/officeart/2018/5/layout/IconCircleLabelList"/>
    <dgm:cxn modelId="{780A4A69-51F2-FF47-95C2-5672E0357F72}" type="presParOf" srcId="{7E3385D5-CCC8-4CAB-B3C1-6075EF7C3D06}" destId="{EEB7509F-CD2B-4750-99F7-0FB211334F8C}" srcOrd="1" destOrd="0" presId="urn:microsoft.com/office/officeart/2018/5/layout/IconCircleLabelList"/>
    <dgm:cxn modelId="{3EEAD9A5-288B-394A-AAE8-9613F0184122}" type="presParOf" srcId="{7E3385D5-CCC8-4CAB-B3C1-6075EF7C3D06}" destId="{13143A58-205A-45F0-9BEF-9611C6B8A208}" srcOrd="2" destOrd="0" presId="urn:microsoft.com/office/officeart/2018/5/layout/IconCircleLabelList"/>
    <dgm:cxn modelId="{A3F4CD85-12E3-A64D-99B5-575D7188034D}" type="presParOf" srcId="{7E3385D5-CCC8-4CAB-B3C1-6075EF7C3D06}" destId="{046A5072-C8D0-4AAF-8580-7234CB7CBD47}" srcOrd="3" destOrd="0" presId="urn:microsoft.com/office/officeart/2018/5/layout/IconCircleLabelList"/>
    <dgm:cxn modelId="{83DF88CE-A98B-774B-A789-E31B3F468E55}" type="presParOf" srcId="{3B4848A0-E8C7-4849-A413-1C4899CF8ED5}" destId="{F76155EE-0A3E-41D2-B590-61A5A4B2FFE3}" srcOrd="1" destOrd="0" presId="urn:microsoft.com/office/officeart/2018/5/layout/IconCircleLabelList"/>
    <dgm:cxn modelId="{948C2329-72F5-F042-B758-CDEB8DFA1BE0}" type="presParOf" srcId="{3B4848A0-E8C7-4849-A413-1C4899CF8ED5}" destId="{0FB665D2-6D89-4B6B-A322-C7ECF8039BCE}" srcOrd="2" destOrd="0" presId="urn:microsoft.com/office/officeart/2018/5/layout/IconCircleLabelList"/>
    <dgm:cxn modelId="{49090B01-A35F-F545-9958-93060BB3100B}" type="presParOf" srcId="{0FB665D2-6D89-4B6B-A322-C7ECF8039BCE}" destId="{617EA9EF-EC0C-4DFE-B61A-641BC583CE1F}" srcOrd="0" destOrd="0" presId="urn:microsoft.com/office/officeart/2018/5/layout/IconCircleLabelList"/>
    <dgm:cxn modelId="{2DC31C77-0708-814F-97F3-A9AD5264EB6D}" type="presParOf" srcId="{0FB665D2-6D89-4B6B-A322-C7ECF8039BCE}" destId="{9EE62885-86CF-4D5B-8739-BF59267B7935}" srcOrd="1" destOrd="0" presId="urn:microsoft.com/office/officeart/2018/5/layout/IconCircleLabelList"/>
    <dgm:cxn modelId="{911816DA-2794-154D-B631-251A1B7F6208}" type="presParOf" srcId="{0FB665D2-6D89-4B6B-A322-C7ECF8039BCE}" destId="{86532A1A-895B-4EBF-9895-265A58EE081C}" srcOrd="2" destOrd="0" presId="urn:microsoft.com/office/officeart/2018/5/layout/IconCircleLabelList"/>
    <dgm:cxn modelId="{3A65803A-AD61-3E48-82E3-52681434D68A}" type="presParOf" srcId="{0FB665D2-6D89-4B6B-A322-C7ECF8039BCE}" destId="{F4009AAB-8D27-4FFD-9003-B2C26B4165A1}" srcOrd="3" destOrd="0" presId="urn:microsoft.com/office/officeart/2018/5/layout/IconCircleLabelList"/>
    <dgm:cxn modelId="{82E6C94B-2571-F44A-A407-7F4DA8FC4FFB}" type="presParOf" srcId="{3B4848A0-E8C7-4849-A413-1C4899CF8ED5}" destId="{B796C966-0032-42D4-879E-2CF178490ABD}" srcOrd="3" destOrd="0" presId="urn:microsoft.com/office/officeart/2018/5/layout/IconCircleLabelList"/>
    <dgm:cxn modelId="{8500AAC1-7569-C741-A741-C3D0E51C1C62}" type="presParOf" srcId="{3B4848A0-E8C7-4849-A413-1C4899CF8ED5}" destId="{DE2792BE-8514-40CA-80A0-933AFD218419}" srcOrd="4" destOrd="0" presId="urn:microsoft.com/office/officeart/2018/5/layout/IconCircleLabelList"/>
    <dgm:cxn modelId="{635B8F40-E497-1348-9DD9-2358CCD412EB}" type="presParOf" srcId="{DE2792BE-8514-40CA-80A0-933AFD218419}" destId="{50B398FE-E9A3-4716-94D9-6038898FF059}" srcOrd="0" destOrd="0" presId="urn:microsoft.com/office/officeart/2018/5/layout/IconCircleLabelList"/>
    <dgm:cxn modelId="{5A6141C3-1E18-F642-852B-99B96D08317A}" type="presParOf" srcId="{DE2792BE-8514-40CA-80A0-933AFD218419}" destId="{A4730C3F-9EE2-4F40-A9EC-E21BDE2233AE}" srcOrd="1" destOrd="0" presId="urn:microsoft.com/office/officeart/2018/5/layout/IconCircleLabelList"/>
    <dgm:cxn modelId="{E29AF125-E4C7-0040-89CC-39B43F629436}" type="presParOf" srcId="{DE2792BE-8514-40CA-80A0-933AFD218419}" destId="{BC194939-3DE9-4EE9-89FC-A5E7F42A6610}" srcOrd="2" destOrd="0" presId="urn:microsoft.com/office/officeart/2018/5/layout/IconCircleLabelList"/>
    <dgm:cxn modelId="{D000C47D-6159-934E-AD4C-F5011304B98E}" type="presParOf" srcId="{DE2792BE-8514-40CA-80A0-933AFD218419}" destId="{74EEC6C3-0EED-49F7-89CD-0EE767ADD44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7B04E-2E69-5F47-8393-CAF18933307F}">
      <dsp:nvSpPr>
        <dsp:cNvPr id="0" name=""/>
        <dsp:cNvSpPr/>
      </dsp:nvSpPr>
      <dsp:spPr>
        <a:xfrm>
          <a:off x="1283" y="73062"/>
          <a:ext cx="4205213" cy="42052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/>
            <a:t>Onderneming binnen de specialisatie</a:t>
          </a:r>
          <a:endParaRPr lang="en-US" sz="4000" kern="1200"/>
        </a:p>
      </dsp:txBody>
      <dsp:txXfrm>
        <a:off x="617122" y="688901"/>
        <a:ext cx="2973535" cy="2973535"/>
      </dsp:txXfrm>
    </dsp:sp>
    <dsp:sp modelId="{2B12C5F8-C229-7F4B-8985-68C21BB0A4A9}">
      <dsp:nvSpPr>
        <dsp:cNvPr id="0" name=""/>
        <dsp:cNvSpPr/>
      </dsp:nvSpPr>
      <dsp:spPr>
        <a:xfrm rot="5400000">
          <a:off x="4553426" y="1618478"/>
          <a:ext cx="1471824" cy="1114381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55DD5-245C-6A44-B090-0059788C3F2D}">
      <dsp:nvSpPr>
        <dsp:cNvPr id="0" name=""/>
        <dsp:cNvSpPr/>
      </dsp:nvSpPr>
      <dsp:spPr>
        <a:xfrm>
          <a:off x="6309103" y="73062"/>
          <a:ext cx="4205213" cy="420521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/>
            <a:t>In de nieuwe economie</a:t>
          </a:r>
          <a:endParaRPr lang="en-US" sz="4000" kern="1200"/>
        </a:p>
      </dsp:txBody>
      <dsp:txXfrm>
        <a:off x="6924942" y="688901"/>
        <a:ext cx="2973535" cy="29735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DBAB8-C7C3-0B44-9C3B-47CB7AF7BEB8}">
      <dsp:nvSpPr>
        <dsp:cNvPr id="0" name=""/>
        <dsp:cNvSpPr/>
      </dsp:nvSpPr>
      <dsp:spPr>
        <a:xfrm>
          <a:off x="1698484" y="1403741"/>
          <a:ext cx="1784216" cy="154341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rtlCol="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noProof="0" dirty="0"/>
            <a:t>Goede gezondheid/langere leeftijdsverwachting</a:t>
          </a:r>
          <a:endParaRPr lang="nl" sz="1100" kern="1200" noProof="0" dirty="0"/>
        </a:p>
      </dsp:txBody>
      <dsp:txXfrm>
        <a:off x="1994154" y="1659507"/>
        <a:ext cx="1192876" cy="1031887"/>
      </dsp:txXfrm>
    </dsp:sp>
    <dsp:sp modelId="{F8F39153-E4BD-9242-AC69-889DD215CC88}">
      <dsp:nvSpPr>
        <dsp:cNvPr id="0" name=""/>
        <dsp:cNvSpPr/>
      </dsp:nvSpPr>
      <dsp:spPr>
        <a:xfrm>
          <a:off x="2815746" y="665319"/>
          <a:ext cx="673179" cy="580033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3B26DE0-DC08-9841-83EB-513F9D53B310}">
      <dsp:nvSpPr>
        <dsp:cNvPr id="0" name=""/>
        <dsp:cNvSpPr/>
      </dsp:nvSpPr>
      <dsp:spPr>
        <a:xfrm>
          <a:off x="1862836" y="0"/>
          <a:ext cx="1462152" cy="126493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rtlCol="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" sz="1100" kern="1200" noProof="0" dirty="0"/>
            <a:t>Industriele ontwikkeling</a:t>
          </a:r>
        </a:p>
      </dsp:txBody>
      <dsp:txXfrm>
        <a:off x="2105146" y="209626"/>
        <a:ext cx="977532" cy="845681"/>
      </dsp:txXfrm>
    </dsp:sp>
    <dsp:sp modelId="{320CED78-4C35-484E-8786-DDCACB3FD29B}">
      <dsp:nvSpPr>
        <dsp:cNvPr id="0" name=""/>
        <dsp:cNvSpPr/>
      </dsp:nvSpPr>
      <dsp:spPr>
        <a:xfrm>
          <a:off x="3601399" y="1749673"/>
          <a:ext cx="673179" cy="580033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E6FE3D-963D-B141-B013-9C846DE0009E}">
      <dsp:nvSpPr>
        <dsp:cNvPr id="0" name=""/>
        <dsp:cNvSpPr/>
      </dsp:nvSpPr>
      <dsp:spPr>
        <a:xfrm>
          <a:off x="3203800" y="778019"/>
          <a:ext cx="1462152" cy="126493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rtlCol="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" sz="1100" kern="1200" noProof="0" dirty="0"/>
            <a:t>Medische kennis</a:t>
          </a:r>
        </a:p>
      </dsp:txBody>
      <dsp:txXfrm>
        <a:off x="3446110" y="987645"/>
        <a:ext cx="977532" cy="845681"/>
      </dsp:txXfrm>
    </dsp:sp>
    <dsp:sp modelId="{97C261E6-91A1-3C40-BA01-EDC38707BE33}">
      <dsp:nvSpPr>
        <dsp:cNvPr id="0" name=""/>
        <dsp:cNvSpPr/>
      </dsp:nvSpPr>
      <dsp:spPr>
        <a:xfrm>
          <a:off x="3055634" y="2973704"/>
          <a:ext cx="673179" cy="580033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C11A793-A98B-FA41-B2C9-3E2F9E32F100}">
      <dsp:nvSpPr>
        <dsp:cNvPr id="0" name=""/>
        <dsp:cNvSpPr/>
      </dsp:nvSpPr>
      <dsp:spPr>
        <a:xfrm>
          <a:off x="3203800" y="2307514"/>
          <a:ext cx="1462152" cy="126493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-2703417"/>
                <a:satOff val="-6968"/>
                <a:lumOff val="-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703417"/>
                <a:satOff val="-6968"/>
                <a:lumOff val="-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703417"/>
                <a:satOff val="-6968"/>
                <a:lumOff val="-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rtlCol="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" sz="1100" kern="1200" noProof="0" dirty="0"/>
            <a:t>Innovatie</a:t>
          </a:r>
        </a:p>
      </dsp:txBody>
      <dsp:txXfrm>
        <a:off x="3446110" y="2517140"/>
        <a:ext cx="977532" cy="845681"/>
      </dsp:txXfrm>
    </dsp:sp>
    <dsp:sp modelId="{9F3AA27E-A434-9742-A9C8-25BCA6B67C08}">
      <dsp:nvSpPr>
        <dsp:cNvPr id="0" name=""/>
        <dsp:cNvSpPr/>
      </dsp:nvSpPr>
      <dsp:spPr>
        <a:xfrm>
          <a:off x="1701804" y="3100763"/>
          <a:ext cx="673179" cy="580033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DB5C22-064F-6C47-86E5-768AEA557751}">
      <dsp:nvSpPr>
        <dsp:cNvPr id="0" name=""/>
        <dsp:cNvSpPr/>
      </dsp:nvSpPr>
      <dsp:spPr>
        <a:xfrm>
          <a:off x="1862836" y="3086404"/>
          <a:ext cx="1462152" cy="126493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-4055126"/>
                <a:satOff val="-1045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5126"/>
                <a:satOff val="-1045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5126"/>
                <a:satOff val="-1045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rtlCol="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" sz="1100" kern="1200" noProof="0" dirty="0"/>
            <a:t>Hygiene </a:t>
          </a:r>
        </a:p>
      </dsp:txBody>
      <dsp:txXfrm>
        <a:off x="2105146" y="3296030"/>
        <a:ext cx="977532" cy="845681"/>
      </dsp:txXfrm>
    </dsp:sp>
    <dsp:sp modelId="{7757EC67-1480-154B-B264-399F26750BDA}">
      <dsp:nvSpPr>
        <dsp:cNvPr id="0" name=""/>
        <dsp:cNvSpPr/>
      </dsp:nvSpPr>
      <dsp:spPr>
        <a:xfrm>
          <a:off x="903285" y="2016845"/>
          <a:ext cx="673179" cy="580033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3EC503-B3D4-5A4E-A2F1-00770011911A}">
      <dsp:nvSpPr>
        <dsp:cNvPr id="0" name=""/>
        <dsp:cNvSpPr/>
      </dsp:nvSpPr>
      <dsp:spPr>
        <a:xfrm>
          <a:off x="515646" y="2308384"/>
          <a:ext cx="1462152" cy="126493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-5406834"/>
                <a:satOff val="-13935"/>
                <a:lumOff val="-9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406834"/>
                <a:satOff val="-13935"/>
                <a:lumOff val="-9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406834"/>
                <a:satOff val="-13935"/>
                <a:lumOff val="-9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rtlCol="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" sz="1100" kern="1200" noProof="0" dirty="0"/>
            <a:t>leefcomfort</a:t>
          </a:r>
        </a:p>
      </dsp:txBody>
      <dsp:txXfrm>
        <a:off x="757956" y="2518010"/>
        <a:ext cx="977532" cy="845681"/>
      </dsp:txXfrm>
    </dsp:sp>
    <dsp:sp modelId="{FAF8F6B9-6E65-DD46-B340-9386FC6FD994}">
      <dsp:nvSpPr>
        <dsp:cNvPr id="0" name=""/>
        <dsp:cNvSpPr/>
      </dsp:nvSpPr>
      <dsp:spPr>
        <a:xfrm>
          <a:off x="515646" y="776278"/>
          <a:ext cx="1462152" cy="1264933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rtlCol="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noProof="0" dirty="0"/>
            <a:t>G</a:t>
          </a:r>
          <a:r>
            <a:rPr lang="nl" sz="1100" kern="1200" noProof="0" dirty="0"/>
            <a:t>oed onderwijs</a:t>
          </a:r>
        </a:p>
      </dsp:txBody>
      <dsp:txXfrm>
        <a:off x="757956" y="985904"/>
        <a:ext cx="977532" cy="8456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917F9D-BBFC-4EB0-B35F-5F8167693E8A}">
      <dsp:nvSpPr>
        <dsp:cNvPr id="0" name=""/>
        <dsp:cNvSpPr/>
      </dsp:nvSpPr>
      <dsp:spPr>
        <a:xfrm>
          <a:off x="679050" y="578168"/>
          <a:ext cx="1887187" cy="188718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B7509F-CD2B-4750-99F7-0FB211334F8C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6A5072-C8D0-4AAF-8580-7234CB7CBD47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400" kern="1200">
              <a:hlinkClick xmlns:r="http://schemas.openxmlformats.org/officeDocument/2006/relationships" r:id="rId3"/>
            </a:rPr>
            <a:t>https://mijnpositievegezondheid.nl</a:t>
          </a:r>
          <a:endParaRPr lang="en-US" sz="1400" kern="1200"/>
        </a:p>
      </dsp:txBody>
      <dsp:txXfrm>
        <a:off x="75768" y="3053169"/>
        <a:ext cx="3093750" cy="720000"/>
      </dsp:txXfrm>
    </dsp:sp>
    <dsp:sp modelId="{617EA9EF-EC0C-4DFE-B61A-641BC583CE1F}">
      <dsp:nvSpPr>
        <dsp:cNvPr id="0" name=""/>
        <dsp:cNvSpPr/>
      </dsp:nvSpPr>
      <dsp:spPr>
        <a:xfrm>
          <a:off x="4314206" y="578168"/>
          <a:ext cx="1887187" cy="188718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E62885-86CF-4D5B-8739-BF59267B7935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09AAB-8D27-4FFD-9003-B2C26B4165A1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400" kern="1200"/>
            <a:t>Open de link en vul hem in.</a:t>
          </a:r>
          <a:endParaRPr lang="en-US" sz="1400" kern="1200"/>
        </a:p>
      </dsp:txBody>
      <dsp:txXfrm>
        <a:off x="3710925" y="3053169"/>
        <a:ext cx="3093750" cy="720000"/>
      </dsp:txXfrm>
    </dsp:sp>
    <dsp:sp modelId="{50B398FE-E9A3-4716-94D9-6038898FF059}">
      <dsp:nvSpPr>
        <dsp:cNvPr id="0" name=""/>
        <dsp:cNvSpPr/>
      </dsp:nvSpPr>
      <dsp:spPr>
        <a:xfrm>
          <a:off x="7949362" y="578168"/>
          <a:ext cx="1887187" cy="188718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730C3F-9EE2-4F40-A9EC-E21BDE2233AE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EEC6C3-0EED-49F7-89CD-0EE767ADD44A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400" kern="1200"/>
            <a:t>Vergelijk jouw resultaten met die van een medestudent.</a:t>
          </a:r>
          <a:endParaRPr lang="en-US" sz="1400" kern="1200"/>
        </a:p>
      </dsp:txBody>
      <dsp:txXfrm>
        <a:off x="7346081" y="3053169"/>
        <a:ext cx="309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F069EF51-0C9F-44F3-A1B3-5CA4DD9BCE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0D7C232-C07D-4FB0-A91A-468C21B742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CEF0F-6F2D-40C8-A1AD-FF25AE6FA718}" type="datetimeFigureOut">
              <a:rPr lang="nl-NL" smtClean="0"/>
              <a:t>15-12-2021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3A47067-8D8F-4851-8419-6B4E2217EF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07BDA5B-C452-48E0-9450-2ECC201998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07700-4830-4796-8E28-308718FF80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4056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83216-B60A-43A3-8BEC-27C0FE0024AB}" type="datetimeFigureOut">
              <a:rPr lang="nl-NL" noProof="0" smtClean="0"/>
              <a:t>15-12-2021</a:t>
            </a:fld>
            <a:endParaRPr lang="nl-NL" noProof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16B61-6F8E-4D83-8228-FCC5BD59F490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928988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.ricoh.nl/digitaal-samenwerken-e-book%A0?utm_source=werktrends&amp;utm_medium=artikel&amp;utm_campaign=ricoh-online-samenwerken&amp;elq_source=werktrends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kanker.nl/organisaties/levenmetkanker-beweging/2964-mijn-zorgverleners" TargetMode="External"/><Relationship Id="rId4" Type="http://schemas.openxmlformats.org/officeDocument/2006/relationships/hyperlink" Target="https://mediawijs.be/dossiers/dossier-gezondheid-welzijn-en-technologie/digitale-innovaties-gezondheidszorg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16B61-6F8E-4D83-8228-FCC5BD59F490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8680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Totaal sheet 1-5  15 minuten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58558A-2A26-CD4B-8AD5-E8C31F03015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327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16B61-6F8E-4D83-8228-FCC5BD59F490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1318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16B61-6F8E-4D83-8228-FCC5BD59F490}" type="slidenum">
              <a:rPr lang="nl-NL" noProof="0" smtClean="0"/>
              <a:t>6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271452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16B61-6F8E-4D83-8228-FCC5BD59F490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280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16B61-6F8E-4D83-8228-FCC5BD59F490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7906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0" i="0" u="none" strike="noStrike" dirty="0">
                <a:solidFill>
                  <a:srgbClr val="4A4A49"/>
                </a:solidFill>
                <a:effectLst/>
                <a:latin typeface="Open Sans"/>
              </a:rPr>
              <a:t>Voor het voorkomen van ziekte (</a:t>
            </a:r>
            <a:r>
              <a:rPr lang="nl-NL" b="0" i="0" u="none" strike="noStrike" dirty="0" err="1">
                <a:solidFill>
                  <a:srgbClr val="4A4A49"/>
                </a:solidFill>
                <a:effectLst/>
                <a:latin typeface="Open Sans"/>
              </a:rPr>
              <a:t>Preventive</a:t>
            </a:r>
            <a:r>
              <a:rPr lang="nl-NL" b="0" i="0" u="none" strike="noStrike" dirty="0">
                <a:solidFill>
                  <a:srgbClr val="4A4A49"/>
                </a:solidFill>
                <a:effectLst/>
                <a:latin typeface="Open Sans"/>
              </a:rPr>
              <a:t>), het voorspellen van gezondheidsrisico’s (</a:t>
            </a:r>
            <a:r>
              <a:rPr lang="nl-NL" b="0" i="0" u="none" strike="noStrike" dirty="0" err="1">
                <a:solidFill>
                  <a:srgbClr val="4A4A49"/>
                </a:solidFill>
                <a:effectLst/>
                <a:latin typeface="Open Sans"/>
              </a:rPr>
              <a:t>Predictive</a:t>
            </a:r>
            <a:r>
              <a:rPr lang="nl-NL" b="0" i="0" u="none" strike="noStrike" dirty="0">
                <a:solidFill>
                  <a:srgbClr val="4A4A49"/>
                </a:solidFill>
                <a:effectLst/>
                <a:latin typeface="Open Sans"/>
              </a:rPr>
              <a:t>), het bieden van zorg op maat aan patiënten (</a:t>
            </a:r>
            <a:r>
              <a:rPr lang="nl-NL" b="0" i="0" u="none" strike="noStrike" dirty="0" err="1">
                <a:solidFill>
                  <a:srgbClr val="4A4A49"/>
                </a:solidFill>
                <a:effectLst/>
                <a:latin typeface="Open Sans"/>
              </a:rPr>
              <a:t>Personalized</a:t>
            </a:r>
            <a:r>
              <a:rPr lang="nl-NL" b="0" i="0" u="none" strike="noStrike" dirty="0">
                <a:solidFill>
                  <a:srgbClr val="4A4A49"/>
                </a:solidFill>
                <a:effectLst/>
                <a:latin typeface="Open Sans"/>
              </a:rPr>
              <a:t>) en het betrekken van de patiënt (</a:t>
            </a:r>
            <a:r>
              <a:rPr lang="nl-NL" b="0" i="0" u="none" strike="noStrike" dirty="0" err="1">
                <a:solidFill>
                  <a:srgbClr val="4A4A49"/>
                </a:solidFill>
                <a:effectLst/>
                <a:latin typeface="Open Sans"/>
              </a:rPr>
              <a:t>Participatory</a:t>
            </a:r>
            <a:r>
              <a:rPr lang="nl-NL" b="0" i="0" u="none" strike="noStrike" dirty="0">
                <a:solidFill>
                  <a:srgbClr val="4A4A49"/>
                </a:solidFill>
                <a:effectLst/>
                <a:latin typeface="Open Sans"/>
              </a:rPr>
              <a:t>) </a:t>
            </a:r>
          </a:p>
          <a:p>
            <a:r>
              <a:rPr lang="nl-NL" b="0" i="0" u="none" strike="noStrike" dirty="0">
                <a:solidFill>
                  <a:srgbClr val="4A4A49"/>
                </a:solidFill>
                <a:effectLst/>
                <a:latin typeface="Open Sans"/>
              </a:rPr>
              <a:t>Voorbeelden voor deze doeleinden zijn </a:t>
            </a:r>
            <a:r>
              <a:rPr lang="nl-NL" b="1" i="0" u="none" strike="noStrike" dirty="0">
                <a:solidFill>
                  <a:srgbClr val="4A4A49"/>
                </a:solidFill>
                <a:effectLst/>
                <a:latin typeface="Open Sans"/>
              </a:rPr>
              <a:t>wearables</a:t>
            </a:r>
            <a:r>
              <a:rPr lang="nl-NL" b="0" i="0" u="none" strike="noStrike" dirty="0">
                <a:solidFill>
                  <a:srgbClr val="4A4A49"/>
                </a:solidFill>
                <a:effectLst/>
                <a:latin typeface="Open Sans"/>
              </a:rPr>
              <a:t>, sensoren, </a:t>
            </a:r>
            <a:r>
              <a:rPr lang="nl-NL" b="1" i="0" u="none" strike="noStrike" dirty="0">
                <a:solidFill>
                  <a:srgbClr val="4A4A49"/>
                </a:solidFill>
                <a:effectLst/>
                <a:latin typeface="Open Sans"/>
              </a:rPr>
              <a:t>virtual </a:t>
            </a:r>
            <a:r>
              <a:rPr lang="nl-NL" b="1" i="0" u="none" strike="noStrike" dirty="0" err="1">
                <a:solidFill>
                  <a:srgbClr val="4A4A49"/>
                </a:solidFill>
                <a:effectLst/>
                <a:latin typeface="Open Sans"/>
              </a:rPr>
              <a:t>reality</a:t>
            </a:r>
            <a:r>
              <a:rPr lang="nl-NL" b="0" i="0" u="none" strike="noStrike" dirty="0">
                <a:solidFill>
                  <a:srgbClr val="4A4A49"/>
                </a:solidFill>
                <a:effectLst/>
                <a:latin typeface="Open Sans"/>
              </a:rPr>
              <a:t>, </a:t>
            </a:r>
            <a:r>
              <a:rPr lang="nl-NL" b="0" i="0" u="none" strike="noStrike" dirty="0" err="1">
                <a:solidFill>
                  <a:srgbClr val="4A4A49"/>
                </a:solidFill>
                <a:effectLst/>
                <a:latin typeface="Open Sans"/>
              </a:rPr>
              <a:t>domotica</a:t>
            </a:r>
            <a:r>
              <a:rPr lang="nl-NL" b="0" i="0" u="none" strike="noStrike" dirty="0">
                <a:solidFill>
                  <a:srgbClr val="4A4A49"/>
                </a:solidFill>
                <a:effectLst/>
                <a:latin typeface="Open Sans"/>
              </a:rPr>
              <a:t>, </a:t>
            </a:r>
            <a:r>
              <a:rPr lang="nl-NL" b="1" i="0" u="none" strike="noStrike" dirty="0">
                <a:solidFill>
                  <a:srgbClr val="4A4A49"/>
                </a:solidFill>
                <a:effectLst/>
                <a:latin typeface="Open Sans"/>
              </a:rPr>
              <a:t>mobiele apps</a:t>
            </a:r>
            <a:r>
              <a:rPr lang="nl-NL" b="0" i="0" u="none" strike="noStrike" dirty="0">
                <a:solidFill>
                  <a:srgbClr val="4A4A49"/>
                </a:solidFill>
                <a:effectLst/>
                <a:latin typeface="Open Sans"/>
              </a:rPr>
              <a:t>, </a:t>
            </a:r>
            <a:r>
              <a:rPr lang="nl-NL" b="0" i="0" u="none" strike="noStrike" dirty="0" err="1">
                <a:solidFill>
                  <a:srgbClr val="4A4A49"/>
                </a:solidFill>
                <a:effectLst/>
                <a:latin typeface="Open Sans"/>
              </a:rPr>
              <a:t>gaming</a:t>
            </a:r>
            <a:r>
              <a:rPr lang="nl-NL" b="0" i="0" u="none" strike="noStrike" dirty="0">
                <a:solidFill>
                  <a:srgbClr val="4A4A49"/>
                </a:solidFill>
                <a:effectLst/>
                <a:latin typeface="Open Sans"/>
              </a:rPr>
              <a:t>, of online communicatie a.d.h.v. </a:t>
            </a:r>
            <a:r>
              <a:rPr lang="nl-NL" b="1" i="0" u="none" strike="noStrike" dirty="0">
                <a:solidFill>
                  <a:srgbClr val="4A4A49"/>
                </a:solidFill>
                <a:effectLst/>
                <a:latin typeface="Open Sans"/>
              </a:rPr>
              <a:t>chat </a:t>
            </a:r>
            <a:r>
              <a:rPr lang="nl-NL" b="0" i="0" u="none" strike="noStrike" dirty="0">
                <a:solidFill>
                  <a:srgbClr val="4A4A49"/>
                </a:solidFill>
                <a:effectLst/>
                <a:latin typeface="Open Sans"/>
              </a:rPr>
              <a:t>of beeldbellen. Dit maakt zorg op afstand bijvoorbeeld met behulp van </a:t>
            </a:r>
            <a:r>
              <a:rPr lang="nl-NL" b="0" i="0" u="sng" dirty="0">
                <a:solidFill>
                  <a:srgbClr val="71BCE9"/>
                </a:solidFill>
                <a:effectLst/>
                <a:latin typeface="Open Sans"/>
                <a:hlinkClick r:id="rId3"/>
              </a:rPr>
              <a:t>videovergadermiddelen</a:t>
            </a:r>
            <a:r>
              <a:rPr lang="nl-NL" b="0" i="0" u="none" strike="noStrike" dirty="0">
                <a:solidFill>
                  <a:srgbClr val="4A4A49"/>
                </a:solidFill>
                <a:effectLst/>
                <a:latin typeface="Open Sans"/>
              </a:rPr>
              <a:t> – ook </a:t>
            </a:r>
            <a:r>
              <a:rPr lang="nl-NL" b="1" i="0" u="none" strike="noStrike" dirty="0" err="1">
                <a:solidFill>
                  <a:srgbClr val="4A4A49"/>
                </a:solidFill>
                <a:effectLst/>
                <a:latin typeface="Open Sans"/>
              </a:rPr>
              <a:t>telezorg</a:t>
            </a:r>
            <a:r>
              <a:rPr lang="nl-NL" b="0" i="0" u="none" strike="noStrike" dirty="0">
                <a:solidFill>
                  <a:srgbClr val="4A4A49"/>
                </a:solidFill>
                <a:effectLst/>
                <a:latin typeface="Open Sans"/>
              </a:rPr>
              <a:t> genoemd – mogelijk. Deze technologie dient voor de patiënt in het verdere vervolg van een behandeling, ter preventie, in het dagelijks gebruik, etc. Voor zorg op maat kan een </a:t>
            </a:r>
            <a:r>
              <a:rPr lang="nl-NL" b="0" i="0" u="sng" dirty="0">
                <a:solidFill>
                  <a:srgbClr val="71BCE9"/>
                </a:solidFill>
                <a:effectLst/>
                <a:latin typeface="Open Sans"/>
                <a:hlinkClick r:id="rId4"/>
              </a:rPr>
              <a:t>digitale patiëntenwijzer</a:t>
            </a:r>
            <a:r>
              <a:rPr lang="nl-NL" b="0" i="0" u="none" strike="noStrike" dirty="0">
                <a:solidFill>
                  <a:srgbClr val="4A4A49"/>
                </a:solidFill>
                <a:effectLst/>
                <a:latin typeface="Open Sans"/>
              </a:rPr>
              <a:t> de patiënt inzicht geven in de kwaliteitsverschillen tussen ziekenhuizen, bijvoorbeeld bij de behandeling van kanker. Kankerpatiënten kunnen aangeven wat ze belangrijk vinden en vervolgens adviseert de </a:t>
            </a:r>
            <a:r>
              <a:rPr lang="nl-NL" b="0" i="0" u="sng" dirty="0">
                <a:solidFill>
                  <a:srgbClr val="71BCE9"/>
                </a:solidFill>
                <a:effectLst/>
                <a:latin typeface="Open Sans"/>
                <a:hlinkClick r:id="rId5"/>
              </a:rPr>
              <a:t>patiëntenwijzer</a:t>
            </a:r>
            <a:r>
              <a:rPr lang="nl-NL" b="0" i="0" u="none" strike="noStrike" dirty="0">
                <a:solidFill>
                  <a:srgbClr val="4A4A49"/>
                </a:solidFill>
                <a:effectLst/>
                <a:latin typeface="Open Sans"/>
              </a:rPr>
              <a:t> welk ziekenhuis het beste bij hun wensen past.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16B61-6F8E-4D83-8228-FCC5BD59F490}" type="slidenum">
              <a:rPr lang="nl-NL" noProof="0" smtClean="0"/>
              <a:t>17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982247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Beweegrichtlijnen 2017 advies van de gezondheidsraad. Verlaagt het risico op chronische ziekten als diabetes, kanker en hart- en vaatziekten en depressieve symptomen en bij </a:t>
            </a:r>
            <a:r>
              <a:rPr lang="nl-NL" dirty="0" err="1"/>
              <a:t>oudereren</a:t>
            </a:r>
            <a:r>
              <a:rPr lang="nl-NL" dirty="0"/>
              <a:t> botbreuken.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3E7C2F-52BD-DF45-BD4B-943437DEF82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377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120BA-BA3E-3844-A57E-D1CF5496625E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9276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52479E-7E08-224E-9985-958EAE749E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29854B1-54B7-2D44-A3E3-FCBB73EBD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AFC137-F6DF-E449-A9D1-76E86B0AF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1CF705D-BC1D-4033-9AAD-01EDC455C850}" type="datetime1">
              <a:rPr lang="nl-NL" noProof="0" smtClean="0"/>
              <a:t>15-12-2021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0A2F747-BA71-764B-8343-12822EC7A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
             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FF6117-DA66-F24B-8B17-3F0FBCE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335835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6A5A62-DE95-AB4A-9BC8-131E9392C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EADE564-1182-F541-BF88-AC38D2DB3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824C9B-AAA4-5A4F-8CB2-657E0EDCE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E0EAAEB-A909-46BB-BABB-20272E34BCC4}" type="datetime1">
              <a:rPr lang="nl-NL" noProof="0" smtClean="0"/>
              <a:t>15-12-2021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A81974-0042-FC42-BE78-30F4DB745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
             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5BD1B3-D86F-E046-8648-33F879474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303128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DDC89E7-0F59-B84C-82BC-943C64C5E2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0829197-8FC6-DC4A-9B27-0F79717CB1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553AFA-00B4-9B49-805E-5C00300B4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8EB9F01-E989-4C02-A006-5B77731C3197}" type="datetime1">
              <a:rPr lang="nl-NL" noProof="0" smtClean="0"/>
              <a:t>15-12-2021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5534C6-6672-2C48-B357-C5FB66E14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
             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419A873-06C7-E34A-9A8D-90F25AAC5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919174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348B6-D311-764E-B366-43508ECEF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548DCD-662C-1B4E-BFB5-6080835F0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06E230C-7116-CF4C-85A4-78235BB0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0C9A73D-A64B-4420-8E8C-0FFD2BD81135}" type="datetime1">
              <a:rPr lang="nl-NL" noProof="0" smtClean="0"/>
              <a:t>15-12-2021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51FC6F3-AB96-254F-AC5C-C04E4615D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
             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A574F4-C35A-484D-B030-5A53D2447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17686829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37823F-6946-3747-ACD6-BA8D38BE9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A28A33C-F718-2049-B180-BADDBEE9F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0E1B41-4156-3E42-A19E-EC1AFF14E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0438363-83C4-4E00-9D36-224A9B7E5DC5}" type="datetime1">
              <a:rPr lang="nl-NL" noProof="0" smtClean="0"/>
              <a:t>15-12-2021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1F80FE-9546-1540-9560-73294777E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
             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A5EDB1-9031-1E4E-AAB6-34C1BA7AD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013467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85836-7C63-0846-BF50-38CA4C22E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BD6E05-3D81-AC44-82F0-FFD91C0473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B9603D5-913F-7741-B86F-32A00B635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1D2262B-0B83-BB42-AA4F-6F1C9CE6C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32F30FA-8710-4D9B-8B92-2A12DE5789F2}" type="datetime1">
              <a:rPr lang="nl-NL" noProof="0" smtClean="0"/>
              <a:t>15-12-2021</a:t>
            </a:fld>
            <a:endParaRPr lang="nl-NL" noProof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15D58CD-5613-7248-8776-1EC4E0A0F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
              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B8DAF0F-344B-BB41-9CC7-B7F1D0370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637075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F667C-F678-DF4A-8A8A-E835B00C3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68C44FF-C612-F340-8F32-77CB5385D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AB66E17-5269-2846-80F3-BD9BEB98A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AB345D8-9A84-DD40-BB5C-19027ED240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C80D19B-6D13-D84E-AFC5-D54957AA9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100DDE2-4B21-B14F-9E31-6E74C4B50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8CBF6EE-1620-4F50-9337-7DF2F2626186}" type="datetime1">
              <a:rPr lang="nl-NL" noProof="0" smtClean="0"/>
              <a:t>15-12-2021</a:t>
            </a:fld>
            <a:endParaRPr lang="nl-NL" noProof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0911F43-E001-DB4A-9FE8-CB0A2BCBD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
              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5AEEFE4-DAF5-0F4C-882C-9F86437E6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542123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846491-0317-1147-A610-6E369CD27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D2B45EF-6D1C-074D-8AF6-EB29A0277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C83FD47-B9D4-49CB-8D5C-3D13CD15B2CC}" type="datetime1">
              <a:rPr lang="nl-NL" noProof="0" smtClean="0"/>
              <a:t>15-12-2021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A23C26A-7F4D-994E-AC9A-3F8E87DDF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
              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3C3B782-FD08-CD49-9553-6DA9902D7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351680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6F299CD-17F0-6C41-9E60-E5C77800A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B69A47-DDCC-4109-97C9-E25EC8506D9B}" type="datetime1">
              <a:rPr lang="nl-NL" noProof="0" smtClean="0"/>
              <a:t>15-12-2021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4AD6A08-01E1-5D49-9418-18B0BAC89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
             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1E8D127-829F-4649-9480-1BBEB9F77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31771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0BC82F-DE63-AF4F-BCD9-00E33B023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3F67A6-5F34-8C44-B375-49BE690F1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182AD9F-6275-A34A-9032-1C1AC5D30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FCBEC3C-568B-F845-89FC-07BA62235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52CA0D3-F118-4AAD-90C2-4642A4A4E47B}" type="datetime1">
              <a:rPr lang="nl-NL" noProof="0" smtClean="0"/>
              <a:t>15-12-2021</a:t>
            </a:fld>
            <a:endParaRPr lang="nl-NL" noProof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5B3B95C-7E7C-054A-9239-EC1BFB69A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
              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8FBB682-D895-254B-9570-C830ED939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16373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297B1C-4BCC-8A43-A0FE-B60FBAC62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D012591-1C04-8044-B384-A0F3741ABC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4FAB010-FEAF-3940-9F44-1AAE98C58D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0FABCC5-550A-024E-AA6A-E4FDA3CEA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D290698-56FC-4FDF-9C12-AB9C0C1CA23F}" type="datetime1">
              <a:rPr lang="nl-NL" noProof="0" smtClean="0"/>
              <a:t>15-12-2021</a:t>
            </a:fld>
            <a:endParaRPr lang="nl-NL" noProof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243E425-C77D-0B44-9D24-711A986B8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
              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C25EEC4-B2AC-8A42-B762-665C68959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980031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CFCB01D-D766-7E4B-A90C-FB7B0D25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7B35B3D-4887-AE4A-B574-CBC83D7BB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6A9892E-8775-7B44-98EC-B75583EECF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0C9A73D-A64B-4420-8E8C-0FFD2BD81135}" type="datetime1">
              <a:rPr lang="nl-NL" noProof="0" smtClean="0"/>
              <a:t>15-12-2021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DEFAD3-0C11-AC4F-BB20-58F9CB6D80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nl-NL" noProof="0"/>
              <a:t>
             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7618E9-724C-514D-87A4-C899EEAEAB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60823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no.nl/media/2114/tno_innoveren_voor_gezondheid.pdf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video.saxion.nl/media/Model+van+Lalonde/0_uknstpuo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sAhrw9Vxew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76mTZeiuKrc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JSaV1YpL4W0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hyperlink" Target="https://youtu.be/cxsbVA2mtsI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GoTZpflkNA" TargetMode="External"/><Relationship Id="rId2" Type="http://schemas.openxmlformats.org/officeDocument/2006/relationships/hyperlink" Target="https://zero23.nl/23-oefeningen-met-een-mini-band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oedingnu.nl/" TargetMode="External"/><Relationship Id="rId3" Type="http://schemas.openxmlformats.org/officeDocument/2006/relationships/hyperlink" Target="https://www.nieuwsvoordietisten.nl/" TargetMode="External"/><Relationship Id="rId7" Type="http://schemas.openxmlformats.org/officeDocument/2006/relationships/hyperlink" Target="https://www.kenniscentrumsportenbewegen.nl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oedingscentrum.nl/nl" TargetMode="External"/><Relationship Id="rId5" Type="http://schemas.openxmlformats.org/officeDocument/2006/relationships/hyperlink" Target="https://www.gezondheidsnet.nl/" TargetMode="External"/><Relationship Id="rId4" Type="http://schemas.openxmlformats.org/officeDocument/2006/relationships/hyperlink" Target="https://www.nrc.nl/index/leven/" TargetMode="External"/><Relationship Id="rId9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3" Type="http://schemas.openxmlformats.org/officeDocument/2006/relationships/image" Target="../media/image6.tiff"/><Relationship Id="rId7" Type="http://schemas.openxmlformats.org/officeDocument/2006/relationships/image" Target="../media/image10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tiff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w868lId846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Vrouw die hardloopt naast een fietsende man op een landweggetje">
            <a:extLst>
              <a:ext uri="{FF2B5EF4-FFF2-40B4-BE49-F238E27FC236}">
                <a16:creationId xmlns:a16="http://schemas.microsoft.com/office/drawing/2014/main" id="{8C0D6366-4ACF-4BFA-8962-ED8DA4314F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  <a:prstGeom prst="parallelogram">
            <a:avLst>
              <a:gd name="adj" fmla="val 99234"/>
            </a:avLst>
          </a:prstGeom>
        </p:spPr>
        <p:txBody>
          <a:bodyPr lIns="0" rIns="0" rtlCol="0">
            <a:normAutofit/>
          </a:bodyPr>
          <a:lstStyle/>
          <a:p>
            <a:pPr rtl="0"/>
            <a:r>
              <a:rPr lang="nl-NL" sz="2500" dirty="0"/>
              <a:t>Het Gezonde Leven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  <a:prstGeom prst="parallelogram">
            <a:avLst>
              <a:gd name="adj" fmla="val 100759"/>
            </a:avLst>
          </a:prstGeom>
        </p:spPr>
        <p:txBody>
          <a:bodyPr lIns="0" rIns="0" rtlCol="0">
            <a:normAutofit/>
          </a:bodyPr>
          <a:lstStyle/>
          <a:p>
            <a:pPr rtl="0"/>
            <a:r>
              <a:rPr lang="nl-NL" sz="1400" dirty="0"/>
              <a:t>Leerjaar 2, periode 2, week 1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an van de menselijke hersenen in een neurologische kliniek">
            <a:extLst>
              <a:ext uri="{FF2B5EF4-FFF2-40B4-BE49-F238E27FC236}">
                <a16:creationId xmlns:a16="http://schemas.microsoft.com/office/drawing/2014/main" id="{9E6B17FA-EC99-4E8E-8648-CF6770603A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907" b="9093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54B8345-0DBB-634E-A83C-FB3EF97D1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nl-NL" sz="5000"/>
              <a:t>Leefstijlgerelateerde aandoeningen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4CC82F-7B1E-AD47-A956-79A0AB767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r>
              <a:rPr lang="nl-NL" sz="2000" dirty="0"/>
              <a:t>Welke ken je nog?</a:t>
            </a:r>
          </a:p>
          <a:p>
            <a:pPr marL="0" indent="0">
              <a:buNone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7825853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3BABC8-E42D-3346-929C-86783D060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468" y="325369"/>
            <a:ext cx="6493790" cy="1956841"/>
          </a:xfrm>
        </p:spPr>
        <p:txBody>
          <a:bodyPr anchor="b">
            <a:normAutofit/>
          </a:bodyPr>
          <a:lstStyle/>
          <a:p>
            <a:r>
              <a:rPr lang="nl-NL" dirty="0"/>
              <a:t>Metabole ontregeling of Metabool syndroom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A754A2-5885-7F4F-BF53-FDB580A2B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nl-NL" sz="2200" dirty="0"/>
              <a:t>Wat kunnen jullie vinden?</a:t>
            </a:r>
          </a:p>
          <a:p>
            <a:r>
              <a:rPr lang="nl-NL" sz="2200" dirty="0"/>
              <a:t>Ga in je groepje op zoek naar informatie en geef een korte uitleg wat je hebt gevonden.</a:t>
            </a:r>
          </a:p>
        </p:txBody>
      </p:sp>
      <p:pic>
        <p:nvPicPr>
          <p:cNvPr id="5" name="Picture 4" descr="Een rij monsters voor medische tests">
            <a:extLst>
              <a:ext uri="{FF2B5EF4-FFF2-40B4-BE49-F238E27FC236}">
                <a16:creationId xmlns:a16="http://schemas.microsoft.com/office/drawing/2014/main" id="{D39D7493-2B59-4DD9-887F-0397FECF70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7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1255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48C6A4E-CB22-624A-A022-E94044EBA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nl-NL" sz="4000"/>
              <a:t>Metabool syndroom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B5A212-03BF-B844-BB67-8A26B2BB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nl-NL" sz="1700" dirty="0"/>
              <a:t>Metabolisme</a:t>
            </a:r>
          </a:p>
          <a:p>
            <a:r>
              <a:rPr lang="nl-NL" sz="1700" dirty="0"/>
              <a:t>Gezondheidsklachten rondom de stofwisseling die met elkaar te maken hebben</a:t>
            </a:r>
          </a:p>
          <a:p>
            <a:pPr fontAlgn="base"/>
            <a:r>
              <a:rPr lang="nl-NL" sz="1700" dirty="0"/>
              <a:t>Metabool syndroom bij 3 of meer van onderstaande risicofactoren:</a:t>
            </a:r>
          </a:p>
          <a:p>
            <a:pPr lvl="1" fontAlgn="base"/>
            <a:r>
              <a:rPr lang="nl-NL" sz="1700" dirty="0"/>
              <a:t>De bloedsuikerwaarde is te hoog (5,7 </a:t>
            </a:r>
            <a:r>
              <a:rPr lang="nl-NL" sz="1700" dirty="0" err="1"/>
              <a:t>mmol</a:t>
            </a:r>
            <a:r>
              <a:rPr lang="nl-NL" sz="1700" dirty="0"/>
              <a:t>/l of meer),</a:t>
            </a:r>
          </a:p>
          <a:p>
            <a:pPr lvl="1" fontAlgn="base"/>
            <a:r>
              <a:rPr lang="nl-NL" sz="1700" dirty="0"/>
              <a:t>De bloeddruk is te hoog (130/75 mm Hg of meer),</a:t>
            </a:r>
          </a:p>
          <a:p>
            <a:pPr lvl="1" fontAlgn="base"/>
            <a:r>
              <a:rPr lang="nl-NL" sz="1700" dirty="0"/>
              <a:t>De HDL-cholesterolniveau is te laag,</a:t>
            </a:r>
          </a:p>
          <a:p>
            <a:pPr lvl="1" fontAlgn="base"/>
            <a:r>
              <a:rPr lang="nl-NL" sz="1700" dirty="0"/>
              <a:t>BMI is te hoog (25 of meer)</a:t>
            </a:r>
          </a:p>
          <a:p>
            <a:pPr lvl="1" fontAlgn="base"/>
            <a:r>
              <a:rPr lang="nl-NL" sz="1700" dirty="0"/>
              <a:t>De buikomtrek is te groot (bij mannen: groter dan 94 centimeter, bij vrouwen: groter dan 80 centimeter).</a:t>
            </a:r>
          </a:p>
          <a:p>
            <a:pPr marL="0" indent="0">
              <a:buNone/>
            </a:pPr>
            <a:r>
              <a:rPr lang="nl-NL" sz="1700" dirty="0"/>
              <a:t>Oorzaak een combinatie van factoren zoals een ongezond eetpatroon, te weinig beweging, stress, leeftijd en erfelijkheid.</a:t>
            </a:r>
            <a:br>
              <a:rPr lang="nl-NL" sz="1700" dirty="0"/>
            </a:br>
            <a:endParaRPr lang="nl-NL" sz="1700" dirty="0"/>
          </a:p>
          <a:p>
            <a:endParaRPr lang="nl-NL" sz="1700" dirty="0"/>
          </a:p>
        </p:txBody>
      </p:sp>
    </p:spTree>
    <p:extLst>
      <p:ext uri="{BB962C8B-B14F-4D97-AF65-F5344CB8AC3E}">
        <p14:creationId xmlns:p14="http://schemas.microsoft.com/office/powerpoint/2010/main" val="3811289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91707922-2AD6-7A4C-8343-6F42EB0B6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Belang</a:t>
            </a:r>
            <a:r>
              <a:rPr lang="en-US" dirty="0"/>
              <a:t> </a:t>
            </a:r>
            <a:r>
              <a:rPr lang="en-US" dirty="0" err="1"/>
              <a:t>gezondheid</a:t>
            </a:r>
            <a:r>
              <a:rPr lang="en-US" dirty="0"/>
              <a:t>:</a:t>
            </a:r>
            <a:endParaRPr lang="nl-NL" dirty="0"/>
          </a:p>
        </p:txBody>
      </p:sp>
      <p:graphicFrame>
        <p:nvGraphicFramePr>
          <p:cNvPr id="4" name="Tijdelijke aanduiding voor inhoud 3" descr="Grafiek met zeshoekradiaal">
            <a:extLst>
              <a:ext uri="{FF2B5EF4-FFF2-40B4-BE49-F238E27FC236}">
                <a16:creationId xmlns:a16="http://schemas.microsoft.com/office/drawing/2014/main" id="{3F8DCF81-C983-4B81-8243-8CA179CFB01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0380872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6F86440C-1B91-8442-B0B3-A9C6204ACCF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Welzijn</a:t>
            </a:r>
            <a:br>
              <a:rPr lang="en-US" dirty="0"/>
            </a:br>
            <a:r>
              <a:rPr lang="en-US" dirty="0" err="1"/>
              <a:t>Welbevinden</a:t>
            </a:r>
            <a:br>
              <a:rPr lang="en-US" dirty="0"/>
            </a:br>
            <a:r>
              <a:rPr lang="en-US" dirty="0" err="1"/>
              <a:t>Vitaliteit</a:t>
            </a:r>
            <a:br>
              <a:rPr lang="en-US" dirty="0"/>
            </a:br>
            <a:r>
              <a:rPr lang="en-US" dirty="0" err="1"/>
              <a:t>Hogere</a:t>
            </a:r>
            <a:r>
              <a:rPr lang="en-US" dirty="0"/>
              <a:t> </a:t>
            </a:r>
            <a:r>
              <a:rPr lang="en-US" dirty="0" err="1"/>
              <a:t>economische</a:t>
            </a:r>
            <a:r>
              <a:rPr lang="en-US" dirty="0"/>
              <a:t> </a:t>
            </a:r>
            <a:r>
              <a:rPr lang="en-US" dirty="0" err="1"/>
              <a:t>opbrengst</a:t>
            </a:r>
            <a:r>
              <a:rPr lang="en-US" dirty="0"/>
              <a:t>, </a:t>
            </a:r>
            <a:r>
              <a:rPr lang="en-US" dirty="0" err="1"/>
              <a:t>essentieel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arbeidsparticipatie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arbeidsproductiviteit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5802284" y="6176963"/>
            <a:ext cx="55330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100" dirty="0">
                <a:hlinkClick r:id="rId8"/>
              </a:rPr>
              <a:t>https://www.tno.nl/media/2114/tno_innoveren_voor_gezondheid.pdf</a:t>
            </a:r>
            <a:endParaRPr lang="nl-NL" sz="1100"/>
          </a:p>
        </p:txBody>
      </p:sp>
    </p:spTree>
    <p:extLst>
      <p:ext uri="{BB962C8B-B14F-4D97-AF65-F5344CB8AC3E}">
        <p14:creationId xmlns:p14="http://schemas.microsoft.com/office/powerpoint/2010/main" val="816733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01112F-D5B6-9748-AEE9-82A20207B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Je bent niet je ziekte, het accent op de complete mens</a:t>
            </a:r>
          </a:p>
        </p:txBody>
      </p:sp>
      <p:pic>
        <p:nvPicPr>
          <p:cNvPr id="5" name="Tijdelijke aanduiding voor inhoud 4" descr="Afbeelding met tekst, kaart&#10;&#10;Automatisch gegenereerde beschrijving">
            <a:extLst>
              <a:ext uri="{FF2B5EF4-FFF2-40B4-BE49-F238E27FC236}">
                <a16:creationId xmlns:a16="http://schemas.microsoft.com/office/drawing/2014/main" id="{2F8062E8-685E-F249-AFA7-DC1E78ACE0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5228" y="1825625"/>
            <a:ext cx="646154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8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9EAA8D-9FA6-44DF-B373-F9F0E09DC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>
            <a:normAutofit/>
          </a:bodyPr>
          <a:lstStyle/>
          <a:p>
            <a:pPr rtl="0"/>
            <a:r>
              <a:rPr lang="nl-NL"/>
              <a:t>Check jouw gezondheid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E346CB68-9A2D-4E92-B60A-2EFAB5BDDE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872993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7759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EE73255-8084-4DF9-BB0B-15EAC92E2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3938" y="640081"/>
            <a:ext cx="2608655" cy="52577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2C2C2C"/>
                </a:solidFill>
              </a:rPr>
              <a:t>Wat </a:t>
            </a:r>
            <a:r>
              <a:rPr lang="en-US" sz="3600" dirty="0" err="1">
                <a:solidFill>
                  <a:srgbClr val="2C2C2C"/>
                </a:solidFill>
              </a:rPr>
              <a:t>speelt</a:t>
            </a:r>
            <a:r>
              <a:rPr lang="en-US" sz="3600" dirty="0">
                <a:solidFill>
                  <a:srgbClr val="2C2C2C"/>
                </a:solidFill>
              </a:rPr>
              <a:t> </a:t>
            </a:r>
            <a:r>
              <a:rPr lang="en-US" sz="3600" dirty="0" err="1">
                <a:solidFill>
                  <a:srgbClr val="2C2C2C"/>
                </a:solidFill>
              </a:rPr>
              <a:t>een</a:t>
            </a:r>
            <a:r>
              <a:rPr lang="en-US" sz="3600" dirty="0">
                <a:solidFill>
                  <a:srgbClr val="2C2C2C"/>
                </a:solidFill>
              </a:rPr>
              <a:t> </a:t>
            </a:r>
            <a:r>
              <a:rPr lang="en-US" sz="3600" dirty="0" err="1">
                <a:solidFill>
                  <a:srgbClr val="2C2C2C"/>
                </a:solidFill>
              </a:rPr>
              <a:t>rol</a:t>
            </a:r>
            <a:r>
              <a:rPr lang="en-US" sz="3600" dirty="0">
                <a:solidFill>
                  <a:srgbClr val="2C2C2C"/>
                </a:solidFill>
              </a:rPr>
              <a:t> </a:t>
            </a:r>
            <a:r>
              <a:rPr lang="en-US" sz="3600" dirty="0" err="1">
                <a:solidFill>
                  <a:srgbClr val="2C2C2C"/>
                </a:solidFill>
              </a:rPr>
              <a:t>bij</a:t>
            </a:r>
            <a:r>
              <a:rPr lang="en-US" sz="3600" dirty="0">
                <a:solidFill>
                  <a:srgbClr val="2C2C2C"/>
                </a:solidFill>
              </a:rPr>
              <a:t> </a:t>
            </a:r>
            <a:r>
              <a:rPr lang="en-US" sz="3600" dirty="0" err="1">
                <a:solidFill>
                  <a:srgbClr val="2C2C2C"/>
                </a:solidFill>
              </a:rPr>
              <a:t>gezondheid</a:t>
            </a:r>
            <a:r>
              <a:rPr lang="en-US" sz="3600" dirty="0">
                <a:solidFill>
                  <a:srgbClr val="2C2C2C"/>
                </a:solidFill>
              </a:rPr>
              <a:t>.</a:t>
            </a:r>
            <a:br>
              <a:rPr lang="en-US" sz="3600" dirty="0">
                <a:solidFill>
                  <a:srgbClr val="2C2C2C"/>
                </a:solidFill>
              </a:rPr>
            </a:br>
            <a:r>
              <a:rPr lang="en-US" sz="1800" dirty="0">
                <a:solidFill>
                  <a:srgbClr val="2C2C2C"/>
                </a:solidFill>
                <a:hlinkClick r:id="rId2"/>
              </a:rPr>
              <a:t>https://video.saxion.nl/media/Model+van+Lalonde/0_uknstpuo</a:t>
            </a:r>
            <a:br>
              <a:rPr lang="en-US" sz="3600" dirty="0">
                <a:solidFill>
                  <a:srgbClr val="2C2C2C"/>
                </a:solidFill>
              </a:rPr>
            </a:br>
            <a:endParaRPr lang="en-US" sz="3600" dirty="0">
              <a:solidFill>
                <a:srgbClr val="2C2C2C"/>
              </a:solidFill>
            </a:endParaRP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67048353-8981-459A-9BC6-9711CE462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0067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459" r="4785" b="2"/>
          <a:stretch/>
        </p:blipFill>
        <p:spPr>
          <a:xfrm>
            <a:off x="4062964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30460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4C3103B-AE2E-41DA-8805-65F1A948F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3BC0C31-69A7-4200-9AFE-927230E1E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410"/>
            <a:ext cx="7005134" cy="4827590"/>
          </a:xfrm>
          <a:custGeom>
            <a:avLst/>
            <a:gdLst>
              <a:gd name="connsiteX0" fmla="*/ 1974535 w 7005134"/>
              <a:gd name="connsiteY0" fmla="*/ 0 h 4827590"/>
              <a:gd name="connsiteX1" fmla="*/ 7003848 w 7005134"/>
              <a:gd name="connsiteY1" fmla="*/ 4776721 h 4827590"/>
              <a:gd name="connsiteX2" fmla="*/ 7005134 w 7005134"/>
              <a:gd name="connsiteY2" fmla="*/ 4827590 h 4827590"/>
              <a:gd name="connsiteX3" fmla="*/ 0 w 7005134"/>
              <a:gd name="connsiteY3" fmla="*/ 4827590 h 4827590"/>
              <a:gd name="connsiteX4" fmla="*/ 0 w 7005134"/>
              <a:gd name="connsiteY4" fmla="*/ 402231 h 4827590"/>
              <a:gd name="connsiteX5" fmla="*/ 14349 w 7005134"/>
              <a:gd name="connsiteY5" fmla="*/ 395744 h 4827590"/>
              <a:gd name="connsiteX6" fmla="*/ 1974535 w 7005134"/>
              <a:gd name="connsiteY6" fmla="*/ 0 h 48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134" h="4827590">
                <a:moveTo>
                  <a:pt x="1974535" y="0"/>
                </a:moveTo>
                <a:cubicBezTo>
                  <a:pt x="4668853" y="0"/>
                  <a:pt x="6868971" y="2115921"/>
                  <a:pt x="7003848" y="4776721"/>
                </a:cubicBezTo>
                <a:lnTo>
                  <a:pt x="7005134" y="4827590"/>
                </a:lnTo>
                <a:lnTo>
                  <a:pt x="0" y="4827590"/>
                </a:lnTo>
                <a:lnTo>
                  <a:pt x="0" y="402231"/>
                </a:lnTo>
                <a:lnTo>
                  <a:pt x="14349" y="395744"/>
                </a:lnTo>
                <a:cubicBezTo>
                  <a:pt x="616832" y="140915"/>
                  <a:pt x="1279227" y="0"/>
                  <a:pt x="1974535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7015D41-D9CF-334A-AB24-358EE8578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4894262"/>
            <a:ext cx="10307952" cy="1325563"/>
          </a:xfrm>
        </p:spPr>
        <p:txBody>
          <a:bodyPr>
            <a:normAutofit/>
          </a:bodyPr>
          <a:lstStyle/>
          <a:p>
            <a:r>
              <a:rPr lang="nl-NL" dirty="0"/>
              <a:t>Gezonde leven van de toekomst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1D1A800-0F76-184F-B549-FAA96DD28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288" y="701019"/>
            <a:ext cx="6484094" cy="3382247"/>
          </a:xfrm>
        </p:spPr>
        <p:txBody>
          <a:bodyPr anchor="ctr">
            <a:normAutofit/>
          </a:bodyPr>
          <a:lstStyle/>
          <a:p>
            <a:r>
              <a:rPr lang="nl-NL" sz="2000" dirty="0"/>
              <a:t>4 P’s</a:t>
            </a:r>
          </a:p>
          <a:p>
            <a:pPr lvl="1"/>
            <a:r>
              <a:rPr lang="nl-NL" sz="2000" dirty="0"/>
              <a:t>Preventie </a:t>
            </a:r>
          </a:p>
          <a:p>
            <a:pPr lvl="1"/>
            <a:r>
              <a:rPr lang="nl-NL" sz="2000" dirty="0"/>
              <a:t>Predictie</a:t>
            </a:r>
          </a:p>
          <a:p>
            <a:pPr lvl="1"/>
            <a:r>
              <a:rPr lang="nl-NL" sz="2000" dirty="0"/>
              <a:t>Persoonlijk</a:t>
            </a:r>
          </a:p>
          <a:p>
            <a:pPr lvl="1"/>
            <a:r>
              <a:rPr lang="nl-NL" sz="2000" dirty="0"/>
              <a:t>Participatie</a:t>
            </a:r>
          </a:p>
          <a:p>
            <a:pPr marL="457200" lvl="1" indent="0">
              <a:buNone/>
            </a:pPr>
            <a:endParaRPr lang="nl-NL" sz="2000" dirty="0"/>
          </a:p>
          <a:p>
            <a:pPr lvl="1"/>
            <a:endParaRPr lang="nl-NL" sz="20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B5AFC7-2F07-4F7B-9151-E45D7548D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2540" y="4450080"/>
            <a:ext cx="1234440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CB1340FC-C4E2-4CD5-9BCA-7A022E8B4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348" y="999969"/>
            <a:ext cx="3444236" cy="3444236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637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BC5F15-EA96-4704-BFBC-9AEB5A4AA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Casus Bert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AA07B5-2765-4B21-BA88-5084DC8342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https://www.youtube.com/watch?v=zsAhrw9Vxew</a:t>
            </a:r>
            <a:endParaRPr lang="nl-NL" dirty="0"/>
          </a:p>
          <a:p>
            <a:r>
              <a:rPr lang="nl-NL" dirty="0"/>
              <a:t>Bekijk het fragment vanaf ongeveer 39 minuten speeltijd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64E69F5-4F76-495E-94D7-7076C9DB90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Hoe zien jullie Bert?</a:t>
            </a:r>
          </a:p>
          <a:p>
            <a:r>
              <a:rPr lang="nl-NL" dirty="0"/>
              <a:t>Welke aspecten spelen bij Bert?</a:t>
            </a:r>
          </a:p>
          <a:p>
            <a:r>
              <a:rPr lang="nl-NL" dirty="0"/>
              <a:t> Hoe zou jij Bert benaderen?</a:t>
            </a:r>
          </a:p>
          <a:p>
            <a:r>
              <a:rPr lang="nl-NL" dirty="0"/>
              <a:t>Welke aanpak zou jij als leefstijlcoach gebruiken?</a:t>
            </a:r>
          </a:p>
          <a:p>
            <a:r>
              <a:rPr lang="nl-NL" dirty="0"/>
              <a:t>We gaan naar buiten bespreek deze zaken in tweetallen.</a:t>
            </a:r>
          </a:p>
        </p:txBody>
      </p:sp>
    </p:spTree>
    <p:extLst>
      <p:ext uri="{BB962C8B-B14F-4D97-AF65-F5344CB8AC3E}">
        <p14:creationId xmlns:p14="http://schemas.microsoft.com/office/powerpoint/2010/main" val="2593686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AEE086-DF84-4443-B915-3D4D032EE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445" y="3640254"/>
            <a:ext cx="5319433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4800" dirty="0" err="1"/>
              <a:t>Zet</a:t>
            </a:r>
            <a:r>
              <a:rPr lang="en-US" sz="4800" dirty="0"/>
              <a:t> je </a:t>
            </a:r>
            <a:r>
              <a:rPr lang="en-US" sz="4800" dirty="0" err="1"/>
              <a:t>coachee</a:t>
            </a:r>
            <a:r>
              <a:rPr lang="en-US" sz="4800" dirty="0"/>
              <a:t> in </a:t>
            </a:r>
            <a:r>
              <a:rPr lang="en-US" sz="4800" dirty="0" err="1"/>
              <a:t>beweging</a:t>
            </a:r>
            <a:r>
              <a:rPr lang="en-US" sz="4800" dirty="0"/>
              <a:t>!</a:t>
            </a:r>
          </a:p>
        </p:txBody>
      </p:sp>
      <p:pic>
        <p:nvPicPr>
          <p:cNvPr id="5" name="Tijdelijke aanduiding voor inhoud 4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E4ADBA08-29C4-EA49-9A28-44E8A167C9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" b="42"/>
          <a:stretch/>
        </p:blipFill>
        <p:spPr>
          <a:xfrm>
            <a:off x="20" y="10"/>
            <a:ext cx="5234499" cy="6210619"/>
          </a:xfrm>
          <a:custGeom>
            <a:avLst/>
            <a:gdLst/>
            <a:ahLst/>
            <a:cxnLst/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82478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6A8C7BE-3852-4B43-AA58-5630B459FEF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t="2868" b="128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8" name="Rectangle 2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EAEE8F4B-6B1D-274A-ABE0-30C04EFE7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nl-NL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Terugblik afgelopen periode stage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934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D8ACFC-84F8-0146-AA92-2C3B38D93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3130041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5400" dirty="0" err="1"/>
              <a:t>Voordelen</a:t>
            </a:r>
            <a:r>
              <a:rPr lang="en-US" sz="5400" dirty="0"/>
              <a:t> van </a:t>
            </a:r>
            <a:r>
              <a:rPr lang="en-US" sz="5400" dirty="0" err="1"/>
              <a:t>bewegen</a:t>
            </a:r>
            <a:endParaRPr lang="en-US" sz="5400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60B3013-DE64-E14E-8A5E-B3E43043B4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5" b="876"/>
          <a:stretch/>
        </p:blipFill>
        <p:spPr>
          <a:xfrm>
            <a:off x="5922492" y="666728"/>
            <a:ext cx="5536001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76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D8ACFC-84F8-0146-AA92-2C3B38D93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3130041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5400" dirty="0" err="1"/>
              <a:t>Voordelen</a:t>
            </a:r>
            <a:r>
              <a:rPr lang="en-US" sz="5400" dirty="0"/>
              <a:t> van </a:t>
            </a:r>
            <a:r>
              <a:rPr lang="en-US" sz="5400" dirty="0" err="1"/>
              <a:t>bewegen</a:t>
            </a:r>
            <a:endParaRPr lang="en-US" sz="5400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60B3013-DE64-E14E-8A5E-B3E43043B4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940" r="940"/>
          <a:stretch/>
        </p:blipFill>
        <p:spPr>
          <a:xfrm>
            <a:off x="5922492" y="666728"/>
            <a:ext cx="5536001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24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A9EF8F-5ED9-4589-AED1-B2BB97C392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34" b="17267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612F090-9E4A-7D46-B20C-9EC73FBD3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709" y="3159719"/>
            <a:ext cx="5552090" cy="1336081"/>
          </a:xfrm>
        </p:spPr>
        <p:txBody>
          <a:bodyPr anchor="b">
            <a:normAutofit/>
          </a:bodyPr>
          <a:lstStyle/>
          <a:p>
            <a:r>
              <a:rPr lang="nl-NL" dirty="0"/>
              <a:t>Beweegidentiteit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57CE46-8737-8C49-90B2-060F11B0C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709" y="4572000"/>
            <a:ext cx="5552089" cy="1647825"/>
          </a:xfrm>
        </p:spPr>
        <p:txBody>
          <a:bodyPr>
            <a:normAutofit/>
          </a:bodyPr>
          <a:lstStyle/>
          <a:p>
            <a:r>
              <a:rPr lang="nl-NL" sz="2000" dirty="0"/>
              <a:t>Wat zijn redenen voor mensen om te bewegen?</a:t>
            </a:r>
          </a:p>
          <a:p>
            <a:r>
              <a:rPr lang="nl-NL" sz="2000" dirty="0"/>
              <a:t>Noem er een een aantal en welke welke vormen passen dan?</a:t>
            </a:r>
          </a:p>
        </p:txBody>
      </p:sp>
    </p:spTree>
    <p:extLst>
      <p:ext uri="{BB962C8B-B14F-4D97-AF65-F5344CB8AC3E}">
        <p14:creationId xmlns:p14="http://schemas.microsoft.com/office/powerpoint/2010/main" val="2666164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ED2E04-52F8-8844-90DA-C5EB67E5D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nl-NL"/>
              <a:t>Er zijn 6 beweegredenen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8A0B4425-0EB6-1740-B1A6-23CC61B71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1600" dirty="0"/>
              <a:t>Balans, (geest en lichaam)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1600" dirty="0"/>
              <a:t>Kracht (fysiek en mentaal sterker worden en beter presenteren)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1600" dirty="0"/>
              <a:t>Gezondheid (algehele verbetering)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1600" dirty="0"/>
              <a:t>Figuur (verbeteren)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1600" dirty="0"/>
              <a:t>Plezier (met name met anderen)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1600" dirty="0"/>
              <a:t>Wedstrijd (competitie)</a:t>
            </a:r>
          </a:p>
          <a:p>
            <a:endParaRPr lang="nl-NL" sz="1600" dirty="0"/>
          </a:p>
          <a:p>
            <a:pPr marL="0" indent="0">
              <a:buNone/>
            </a:pPr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pPr marL="0" indent="0">
              <a:buNone/>
            </a:pPr>
            <a:r>
              <a:rPr lang="nl-NL" sz="1600" dirty="0"/>
              <a:t>Bron: het handboek voor de leefstijlcoach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3C20D7-7B8E-4475-BCF1-67FF37EEBF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964" r="-1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04871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7CC6C0-88CD-714B-AEA5-E4B781557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2951485"/>
            <a:ext cx="3795840" cy="27862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/>
              <a:t>Wat is belangrijk voordat je daadwerkelijk aan de slag gaat?</a:t>
            </a:r>
          </a:p>
        </p:txBody>
      </p:sp>
      <p:pic>
        <p:nvPicPr>
          <p:cNvPr id="5" name="Tijdelijke aanduiding voor inhoud 4" descr="Afbeelding met tekening&#10;&#10;Automatisch gegenereerde beschrijving">
            <a:extLst>
              <a:ext uri="{FF2B5EF4-FFF2-40B4-BE49-F238E27FC236}">
                <a16:creationId xmlns:a16="http://schemas.microsoft.com/office/drawing/2014/main" id="{165D2377-DAB0-5A4A-A5C8-25E8EE63E3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33" r="4283" b="-1"/>
          <a:stretch/>
        </p:blipFill>
        <p:spPr>
          <a:xfrm>
            <a:off x="5359151" y="895610"/>
            <a:ext cx="6107166" cy="505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20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1054FA-3E84-D64C-B55F-A1838EEB9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Nederlandse beweegrichtlijnen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2AF67E1-7FE1-AC46-8470-A9281A48F7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7862" y="1523297"/>
            <a:ext cx="10037029" cy="4508821"/>
          </a:xfr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A76AB82C-6033-7C44-8FA1-7C03CB7026F7}"/>
              </a:ext>
            </a:extLst>
          </p:cNvPr>
          <p:cNvSpPr/>
          <p:nvPr/>
        </p:nvSpPr>
        <p:spPr>
          <a:xfrm>
            <a:off x="3677985" y="6063734"/>
            <a:ext cx="20665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Beweegrichtlijnen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60810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9AD229-B636-EC49-869F-53EFF0C24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8" y="4675886"/>
            <a:ext cx="3685032" cy="1608328"/>
          </a:xfrm>
        </p:spPr>
        <p:txBody>
          <a:bodyPr>
            <a:normAutofit/>
          </a:bodyPr>
          <a:lstStyle/>
          <a:p>
            <a:r>
              <a:rPr lang="nl-NL" sz="3600" dirty="0"/>
              <a:t>Bewegen belangrijker dan ooit!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05A8DE9-3DA5-5C43-93A0-619B5D7E28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4565"/>
          <a:stretch/>
        </p:blipFill>
        <p:spPr>
          <a:xfrm>
            <a:off x="2184401" y="749300"/>
            <a:ext cx="7823199" cy="3343043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C77B56-A7B2-1047-A931-A1BC143EE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4100" y="4675886"/>
            <a:ext cx="6675627" cy="1605083"/>
          </a:xfrm>
        </p:spPr>
        <p:txBody>
          <a:bodyPr anchor="ctr">
            <a:normAutofit/>
          </a:bodyPr>
          <a:lstStyle/>
          <a:p>
            <a:r>
              <a:rPr lang="nl-NL" sz="2000" dirty="0">
                <a:hlinkClick r:id="rId4"/>
              </a:rPr>
              <a:t>https://youtu.be/JSaV1YpL4W0</a:t>
            </a:r>
            <a:endParaRPr lang="nl-NL" sz="2000" dirty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2093506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C04E04-4E05-0941-B3B3-D18495E61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dirty="0" err="1"/>
              <a:t>Zitpandemie</a:t>
            </a:r>
            <a:r>
              <a:rPr lang="en-US" sz="3600" dirty="0"/>
              <a:t>, </a:t>
            </a:r>
            <a:r>
              <a:rPr lang="en-US" sz="3600" dirty="0" err="1"/>
              <a:t>bekijk</a:t>
            </a:r>
            <a:r>
              <a:rPr lang="en-US" sz="3600" dirty="0"/>
              <a:t> het </a:t>
            </a:r>
            <a:r>
              <a:rPr lang="en-US" sz="3600" dirty="0" err="1"/>
              <a:t>filmpje</a:t>
            </a:r>
            <a:endParaRPr lang="en-US" sz="36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B1A198D-16BC-453E-8BE3-A5A9A112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5158815" cy="4531872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https://youtu.be/cxsbVA2mtsI</a:t>
            </a:r>
            <a:endParaRPr lang="en-US" dirty="0"/>
          </a:p>
          <a:p>
            <a:r>
              <a:rPr lang="en-US" dirty="0"/>
              <a:t>Wat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problemen</a:t>
            </a:r>
            <a:r>
              <a:rPr lang="en-US" dirty="0"/>
              <a:t> </a:t>
            </a:r>
            <a:r>
              <a:rPr lang="en-US" dirty="0" err="1"/>
              <a:t>waar</a:t>
            </a:r>
            <a:r>
              <a:rPr lang="en-US" dirty="0"/>
              <a:t> Bert mee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 </a:t>
            </a:r>
            <a:r>
              <a:rPr lang="en-US" dirty="0" err="1"/>
              <a:t>heeft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stappen</a:t>
            </a:r>
            <a:r>
              <a:rPr lang="en-US" dirty="0"/>
              <a:t> </a:t>
            </a:r>
            <a:r>
              <a:rPr lang="en-US" dirty="0" err="1"/>
              <a:t>kun</a:t>
            </a:r>
            <a:r>
              <a:rPr lang="en-US" dirty="0"/>
              <a:t> je hem </a:t>
            </a:r>
            <a:r>
              <a:rPr lang="en-US" dirty="0" err="1"/>
              <a:t>begeleiden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A8D53F5-989E-294C-AF5F-79369F3DAB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/>
        </p:blipFill>
        <p:spPr>
          <a:xfrm>
            <a:off x="6743620" y="1782981"/>
            <a:ext cx="3356612" cy="436189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665980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C6C74F2-3926-2841-9CBA-AAF44FE24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nl-NL" sz="5400"/>
              <a:t>Workout klein beginnen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826FA7-DED5-144B-8182-13397158E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nl-NL" sz="2200" dirty="0">
                <a:hlinkClick r:id="rId2"/>
              </a:rPr>
              <a:t>https://zero23.nl/23-oefeningen-met-een-mini-band/</a:t>
            </a:r>
            <a:endParaRPr lang="nl-NL" sz="2200" dirty="0"/>
          </a:p>
          <a:p>
            <a:r>
              <a:rPr lang="nl-NL" sz="2200" dirty="0">
                <a:hlinkClick r:id="rId3"/>
              </a:rPr>
              <a:t>https://youtu.be/kGoTZpflkNA</a:t>
            </a: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2771008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7BDDA34-17CB-4247-A25C-0F3F80D16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nl-NL" sz="4600"/>
              <a:t>Leerdoelen voor vandaag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A88048-84F1-D34F-8A1F-95601805B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767" y="1188637"/>
            <a:ext cx="5652638" cy="4940957"/>
          </a:xfrm>
        </p:spPr>
        <p:txBody>
          <a:bodyPr anchor="ctr">
            <a:normAutofit fontScale="92500" lnSpcReduction="20000"/>
          </a:bodyPr>
          <a:lstStyle/>
          <a:p>
            <a:r>
              <a:rPr lang="nl-NL" sz="2200" dirty="0"/>
              <a:t>Welke ontwikkelingen zien we op het gebied van een gezonde leefstijl?</a:t>
            </a:r>
          </a:p>
          <a:p>
            <a:r>
              <a:rPr lang="nl-NL" sz="2200" dirty="0"/>
              <a:t>Je kunt de ontwikkelingen koppelen aan de verschillende vormen van zorg.</a:t>
            </a:r>
          </a:p>
          <a:p>
            <a:r>
              <a:rPr lang="nl-NL" sz="2200" dirty="0"/>
              <a:t>Je weet welke </a:t>
            </a:r>
            <a:r>
              <a:rPr lang="nl-NL" sz="2200" dirty="0" err="1"/>
              <a:t>leefstijlgerelateerde</a:t>
            </a:r>
            <a:r>
              <a:rPr lang="nl-NL" sz="2200" dirty="0"/>
              <a:t> aandoeningen er zijn en kunt de relatie naar metabole ontregeling leggen. Hoofdstuk 10 handboek van de leefstijlcoach. </a:t>
            </a:r>
          </a:p>
          <a:p>
            <a:r>
              <a:rPr lang="nl-NL" sz="2200" dirty="0"/>
              <a:t>Je snapt de aspecten van gezondheid vanuit verschillen modellen</a:t>
            </a:r>
          </a:p>
          <a:p>
            <a:r>
              <a:rPr lang="nl-NL" sz="2200" dirty="0"/>
              <a:t>Je kunt enkele ontwikkelingen richting de toekomst benoemen.</a:t>
            </a:r>
          </a:p>
          <a:p>
            <a:r>
              <a:rPr lang="nl-NL" sz="2200" dirty="0"/>
              <a:t>Je kan het belang van bewegen voor een gezonde leefstijl toelichten</a:t>
            </a:r>
          </a:p>
          <a:p>
            <a:r>
              <a:rPr lang="nl-NL" sz="2200" dirty="0"/>
              <a:t>Je weet wat redenen zijn waarom mensen bewegen en welke trainingsvormen kun je daaraan koppelen.</a:t>
            </a:r>
          </a:p>
          <a:p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2082859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D85407C-232A-DF4A-9ACD-A1C377AC1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nl-NL">
                <a:solidFill>
                  <a:srgbClr val="FFFFFF"/>
                </a:solidFill>
              </a:rPr>
              <a:t>IBS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8ABF3A9A-391C-456A-ABA0-D2D21DFEFA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346894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8624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5AD132-22B1-E14D-BA11-A57FFDA74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Waar kijk je? Welke tips heb je?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inhoud 3" descr="Afbeelding met teken, tekening, doos, rood&#10;&#10;Automatisch gegenereerde beschrijving">
            <a:extLst>
              <a:ext uri="{FF2B5EF4-FFF2-40B4-BE49-F238E27FC236}">
                <a16:creationId xmlns:a16="http://schemas.microsoft.com/office/drawing/2014/main" id="{16AB7A3C-F6A6-024F-9907-45DAA565A7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5115888" y="640080"/>
            <a:ext cx="6291431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00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4D3EA6-2666-F747-9723-1C6600152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latin typeface="+mj-lt"/>
                <a:ea typeface="+mj-ea"/>
                <a:cs typeface="+mj-cs"/>
              </a:rPr>
              <a:t>Interessant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F65B3C-5CA0-974E-BEC5-444F537C7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nl-NL" sz="2000" dirty="0">
                <a:hlinkClick r:id="rId3"/>
              </a:rPr>
              <a:t>https://www.nieuwsvoordietisten.nl</a:t>
            </a:r>
            <a:endParaRPr lang="nl-NL" sz="2000" dirty="0"/>
          </a:p>
          <a:p>
            <a:r>
              <a:rPr lang="nl-NL" sz="2000" dirty="0">
                <a:hlinkClick r:id="rId4"/>
              </a:rPr>
              <a:t>https://www.nieuwsvoordietisten.nl/leefstijlcoaches/</a:t>
            </a:r>
          </a:p>
          <a:p>
            <a:r>
              <a:rPr lang="nl-NL" sz="2000" dirty="0">
                <a:hlinkClick r:id="rId4"/>
              </a:rPr>
              <a:t>https://www.nrc.nl/index/leven/</a:t>
            </a:r>
            <a:endParaRPr lang="nl-NL" sz="2000" dirty="0"/>
          </a:p>
          <a:p>
            <a:r>
              <a:rPr lang="nl-NL" sz="2000" dirty="0">
                <a:hlinkClick r:id="rId5"/>
              </a:rPr>
              <a:t>https://www.gezondheidsnet.nl/</a:t>
            </a:r>
            <a:endParaRPr lang="nl-NL" sz="2000" dirty="0"/>
          </a:p>
          <a:p>
            <a:r>
              <a:rPr lang="nl-NL" sz="2000" dirty="0">
                <a:hlinkClick r:id="rId6"/>
              </a:rPr>
              <a:t>https://www.voedingscentrum.nl/nl</a:t>
            </a:r>
            <a:endParaRPr lang="nl-NL" sz="2000" dirty="0"/>
          </a:p>
          <a:p>
            <a:r>
              <a:rPr lang="nl-NL" sz="2000" dirty="0">
                <a:hlinkClick r:id="rId7"/>
              </a:rPr>
              <a:t>https://www.kenniscentrumsportenbewegen.nl</a:t>
            </a:r>
            <a:endParaRPr lang="nl-NL" sz="2000" dirty="0"/>
          </a:p>
          <a:p>
            <a:r>
              <a:rPr lang="nl-NL" sz="2000" dirty="0">
                <a:hlinkClick r:id="rId8"/>
              </a:rPr>
              <a:t>https://www.voedingnu.nl</a:t>
            </a:r>
            <a:endParaRPr lang="nl-NL" sz="2000" dirty="0"/>
          </a:p>
          <a:p>
            <a:r>
              <a:rPr lang="nl-NL" sz="2000" dirty="0"/>
              <a:t>Podcasts via </a:t>
            </a:r>
            <a:r>
              <a:rPr lang="nl-NL" sz="2000" dirty="0" err="1"/>
              <a:t>spotify</a:t>
            </a: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endParaRPr lang="nl-NL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2B93CF-7401-482D-B720-1EA9940638B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4885" r="39996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0A2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375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0">
            <a:extLst>
              <a:ext uri="{FF2B5EF4-FFF2-40B4-BE49-F238E27FC236}">
                <a16:creationId xmlns:a16="http://schemas.microsoft.com/office/drawing/2014/main" id="{D153EDB2-4AAD-43F4-AE78-4D326C813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40" name="Group 32">
            <a:extLst>
              <a:ext uri="{FF2B5EF4-FFF2-40B4-BE49-F238E27FC236}">
                <a16:creationId xmlns:a16="http://schemas.microsoft.com/office/drawing/2014/main" id="{A3CB7779-72E2-4E92-AE18-6BBC335D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5" y="0"/>
            <a:ext cx="11097905" cy="6858000"/>
            <a:chOff x="547625" y="0"/>
            <a:chExt cx="11097905" cy="6858000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75B9DA5-08BD-40EA-B06C-3D3CCD06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Freeform: Shape 34">
              <a:extLst>
                <a:ext uri="{FF2B5EF4-FFF2-40B4-BE49-F238E27FC236}">
                  <a16:creationId xmlns:a16="http://schemas.microsoft.com/office/drawing/2014/main" id="{9EE62D72-11EF-40E9-BF23-0FCAEACD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76336F2-6633-4E26-8760-05F94D87D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9F3102E-7749-422F-8F51-A148252B8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71191CD-1211-4C40-9D45-449D9BE6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7" name="Afbeelding 6" descr="Afbeelding met voedsel, fruit&#10;&#10;Automatisch gegenereerde beschrijving">
            <a:extLst>
              <a:ext uri="{FF2B5EF4-FFF2-40B4-BE49-F238E27FC236}">
                <a16:creationId xmlns:a16="http://schemas.microsoft.com/office/drawing/2014/main" id="{E697D1D8-B2B1-C849-8A7B-58F6CC654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76350"/>
            <a:ext cx="1328738" cy="198596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BE569A8-0828-1246-8706-4225F7C9D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313113"/>
            <a:ext cx="1328738" cy="2163763"/>
          </a:xfrm>
          <a:prstGeom prst="rect">
            <a:avLst/>
          </a:prstGeom>
        </p:spPr>
      </p:pic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F6ED37B6-19D9-EF43-B1EF-DAAD401FE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925" y="1276350"/>
            <a:ext cx="2678113" cy="4202113"/>
          </a:xfrm>
          <a:prstGeom prst="rect">
            <a:avLst/>
          </a:prstGeom>
        </p:spPr>
      </p:pic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8872B383-4ADD-3046-8355-6A70ACDEAD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9838" y="1276350"/>
            <a:ext cx="1530350" cy="2176463"/>
          </a:xfrm>
          <a:prstGeom prst="rect">
            <a:avLst/>
          </a:prstGeom>
        </p:spPr>
      </p:pic>
      <p:pic>
        <p:nvPicPr>
          <p:cNvPr id="5" name="Afbeelding 4" descr="Afbeelding met voedsel, salade, fruit&#10;&#10;Automatisch gegenereerde beschrijving">
            <a:extLst>
              <a:ext uri="{FF2B5EF4-FFF2-40B4-BE49-F238E27FC236}">
                <a16:creationId xmlns:a16="http://schemas.microsoft.com/office/drawing/2014/main" id="{E9509F84-7C35-8A4C-96C0-E89EF1F8EB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9838" y="3503613"/>
            <a:ext cx="1530350" cy="197485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58FCE5C-FCB6-5041-B465-AF3EBF7026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0988" y="1276350"/>
            <a:ext cx="1868488" cy="108585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0B30A83-7BF6-1941-BCFE-C05A31B66D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00988" y="2414588"/>
            <a:ext cx="1868488" cy="1868488"/>
          </a:xfrm>
          <a:prstGeom prst="rect">
            <a:avLst/>
          </a:prstGeom>
        </p:spPr>
      </p:pic>
      <p:pic>
        <p:nvPicPr>
          <p:cNvPr id="9" name="Afbeelding 8" descr="Afbeelding met voedsel&#10;&#10;Automatisch gegenereerde beschrijving">
            <a:extLst>
              <a:ext uri="{FF2B5EF4-FFF2-40B4-BE49-F238E27FC236}">
                <a16:creationId xmlns:a16="http://schemas.microsoft.com/office/drawing/2014/main" id="{3963CDA5-1341-BB42-9F31-03101B2247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00988" y="4333875"/>
            <a:ext cx="1868488" cy="11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32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9745" y="494410"/>
            <a:ext cx="5855576" cy="1692794"/>
          </a:xfrm>
        </p:spPr>
        <p:txBody>
          <a:bodyPr>
            <a:normAutofit fontScale="90000"/>
          </a:bodyPr>
          <a:lstStyle/>
          <a:p>
            <a:r>
              <a:rPr lang="nl-NL" dirty="0"/>
              <a:t>Soorten zorg en ontwikkelingen huidige tijd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15491" y="2575034"/>
            <a:ext cx="3840085" cy="3462228"/>
          </a:xfrm>
        </p:spPr>
        <p:txBody>
          <a:bodyPr>
            <a:normAutofit/>
          </a:bodyPr>
          <a:lstStyle/>
          <a:p>
            <a:r>
              <a:rPr lang="nl-NL" sz="1600" dirty="0"/>
              <a:t>Zorg heeft drie vormen:</a:t>
            </a:r>
          </a:p>
          <a:p>
            <a:pPr lvl="1"/>
            <a:r>
              <a:rPr lang="nl-NL" sz="1600" b="1" dirty="0"/>
              <a:t>Preventie</a:t>
            </a:r>
            <a:r>
              <a:rPr lang="nl-NL" sz="1600" dirty="0"/>
              <a:t>: zorgen dat men gezond blijft</a:t>
            </a:r>
          </a:p>
          <a:p>
            <a:pPr lvl="1"/>
            <a:r>
              <a:rPr lang="nl-NL" sz="1600" b="1" dirty="0"/>
              <a:t>Cure</a:t>
            </a:r>
            <a:r>
              <a:rPr lang="nl-NL" sz="1600" dirty="0"/>
              <a:t>: beter worden als men ziek is</a:t>
            </a:r>
          </a:p>
          <a:p>
            <a:pPr lvl="1"/>
            <a:r>
              <a:rPr lang="nl-NL" sz="1600" b="1" dirty="0"/>
              <a:t>Care</a:t>
            </a:r>
            <a:r>
              <a:rPr lang="nl-NL" sz="1600" dirty="0"/>
              <a:t>: zo goed mogelijk leven met een chronische ziekte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14819" r="16139"/>
          <a:stretch/>
        </p:blipFill>
        <p:spPr>
          <a:xfrm>
            <a:off x="5933137" y="11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8370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4DFE75-0B3D-C34A-A1A9-4DC67AD64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denken jullie als je dit ziet?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A38719F9-3A28-5A48-BE95-3D1DB784E0D1}"/>
              </a:ext>
            </a:extLst>
          </p:cNvPr>
          <p:cNvSpPr/>
          <p:nvPr/>
        </p:nvSpPr>
        <p:spPr>
          <a:xfrm>
            <a:off x="838200" y="3438675"/>
            <a:ext cx="3033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hlinkClick r:id="rId2"/>
              </a:rPr>
              <a:t>https://youtu.be/w868lId846c</a:t>
            </a:r>
            <a:endParaRPr lang="nl-NL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EBAF1345-92F5-134B-A130-12082F1DD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gezondheidszorg kost Nederland bijna 100 miljard euro per jaar en per Nederlander ongeveer € 6000,-- </a:t>
            </a:r>
          </a:p>
        </p:txBody>
      </p:sp>
    </p:spTree>
    <p:extLst>
      <p:ext uri="{BB962C8B-B14F-4D97-AF65-F5344CB8AC3E}">
        <p14:creationId xmlns:p14="http://schemas.microsoft.com/office/powerpoint/2010/main" val="122725269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FADF7D1B988245B1414887988CB676" ma:contentTypeVersion="7" ma:contentTypeDescription="Een nieuw document maken." ma:contentTypeScope="" ma:versionID="653225b50c932f8fbefe15d7aed2597a">
  <xsd:schema xmlns:xsd="http://www.w3.org/2001/XMLSchema" xmlns:xs="http://www.w3.org/2001/XMLSchema" xmlns:p="http://schemas.microsoft.com/office/2006/metadata/properties" xmlns:ns2="04a8cfdc-dc7c-4728-8468-1752323b6dce" targetNamespace="http://schemas.microsoft.com/office/2006/metadata/properties" ma:root="true" ma:fieldsID="176c809b388a38541564c2441b046995" ns2:_="">
    <xsd:import namespace="04a8cfdc-dc7c-4728-8468-1752323b6d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a8cfdc-dc7c-4728-8468-1752323b6d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A758F0-393B-4B1D-982C-AD52A38C8387}">
  <ds:schemaRefs>
    <ds:schemaRef ds:uri="http://schemas.microsoft.com/office/2006/metadata/properties"/>
    <ds:schemaRef ds:uri="04a8cfdc-dc7c-4728-8468-1752323b6dc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D13E1BE-6D0C-4E54-AD1C-9BD5FF5B46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a8cfdc-dc7c-4728-8468-1752323b6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0C3BE9-B80F-42DD-B3CF-AC060017D1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946</Words>
  <Application>Microsoft Macintosh PowerPoint</Application>
  <PresentationFormat>Breedbeeld</PresentationFormat>
  <Paragraphs>120</Paragraphs>
  <Slides>28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4" baseType="lpstr">
      <vt:lpstr>Meiryo</vt:lpstr>
      <vt:lpstr>Arial</vt:lpstr>
      <vt:lpstr>Calibri</vt:lpstr>
      <vt:lpstr>Calibri Light</vt:lpstr>
      <vt:lpstr>Open Sans</vt:lpstr>
      <vt:lpstr>Kantoorthema</vt:lpstr>
      <vt:lpstr>Het Gezonde Leven</vt:lpstr>
      <vt:lpstr>Terugblik afgelopen periode stage</vt:lpstr>
      <vt:lpstr>Leerdoelen voor vandaag</vt:lpstr>
      <vt:lpstr>IBS</vt:lpstr>
      <vt:lpstr>Waar kijk je? Welke tips heb je?</vt:lpstr>
      <vt:lpstr>Interessant </vt:lpstr>
      <vt:lpstr>PowerPoint-presentatie</vt:lpstr>
      <vt:lpstr>Soorten zorg en ontwikkelingen huidige tijd</vt:lpstr>
      <vt:lpstr>Wat denken jullie als je dit ziet?</vt:lpstr>
      <vt:lpstr>Leefstijlgerelateerde aandoeningen </vt:lpstr>
      <vt:lpstr>Metabole ontregeling of Metabool syndroom</vt:lpstr>
      <vt:lpstr>Metabool syndroom</vt:lpstr>
      <vt:lpstr>Belang gezondheid:</vt:lpstr>
      <vt:lpstr>Je bent niet je ziekte, het accent op de complete mens</vt:lpstr>
      <vt:lpstr>Check jouw gezondheid</vt:lpstr>
      <vt:lpstr>Wat speelt een rol bij gezondheid. https://video.saxion.nl/media/Model+van+Lalonde/0_uknstpuo </vt:lpstr>
      <vt:lpstr>Gezonde leven van de toekomst</vt:lpstr>
      <vt:lpstr>Casus Bert</vt:lpstr>
      <vt:lpstr>Zet je coachee in beweging!</vt:lpstr>
      <vt:lpstr>Voordelen van bewegen</vt:lpstr>
      <vt:lpstr>Voordelen van bewegen</vt:lpstr>
      <vt:lpstr>Beweegidentiteit</vt:lpstr>
      <vt:lpstr>Er zijn 6 beweegredenen</vt:lpstr>
      <vt:lpstr>Wat is belangrijk voordat je daadwerkelijk aan de slag gaat?</vt:lpstr>
      <vt:lpstr>Nederlandse beweegrichtlijnen</vt:lpstr>
      <vt:lpstr>Bewegen belangrijker dan ooit!</vt:lpstr>
      <vt:lpstr>Zitpandemie, bekijk het filmpje</vt:lpstr>
      <vt:lpstr>Workout klein beginnen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Mariska de Rouw</dc:creator>
  <cp:lastModifiedBy/>
  <cp:revision>1</cp:revision>
  <dcterms:created xsi:type="dcterms:W3CDTF">2020-11-13T08:30:38Z</dcterms:created>
  <dcterms:modified xsi:type="dcterms:W3CDTF">2021-12-15T10:19:07Z</dcterms:modified>
</cp:coreProperties>
</file>